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7"/>
  </p:notesMasterIdLst>
  <p:handoutMasterIdLst>
    <p:handoutMasterId r:id="rId18"/>
  </p:handoutMasterIdLst>
  <p:sldIdLst>
    <p:sldId id="258" r:id="rId2"/>
    <p:sldId id="259" r:id="rId3"/>
    <p:sldId id="260" r:id="rId4"/>
    <p:sldId id="268" r:id="rId5"/>
    <p:sldId id="269" r:id="rId6"/>
    <p:sldId id="261" r:id="rId7"/>
    <p:sldId id="271" r:id="rId8"/>
    <p:sldId id="270" r:id="rId9"/>
    <p:sldId id="272" r:id="rId10"/>
    <p:sldId id="273" r:id="rId11"/>
    <p:sldId id="274" r:id="rId12"/>
    <p:sldId id="275" r:id="rId13"/>
    <p:sldId id="276" r:id="rId14"/>
    <p:sldId id="277" r:id="rId15"/>
    <p:sldId id="278" r:id="rId16"/>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182" autoAdjust="0"/>
  </p:normalViewPr>
  <p:slideViewPr>
    <p:cSldViewPr showGuides="1">
      <p:cViewPr varScale="1">
        <p:scale>
          <a:sx n="96" d="100"/>
          <a:sy n="96" d="100"/>
        </p:scale>
        <p:origin x="86" y="10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0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1CCDC7F-BC00-4C99-85FF-043B4492FDD6}" type="datetime1">
              <a:rPr lang="fr-FR" smtClean="0">
                <a:solidFill>
                  <a:schemeClr val="tx2"/>
                </a:solidFill>
              </a:rPr>
              <a:t>13/02/2024</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fr-FR">
                <a:solidFill>
                  <a:schemeClr val="tx2"/>
                </a:solidFill>
              </a:rPr>
              <a:t>‹#›</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989DB740-21CF-441F-BC62-4B14D9776874}" type="datetime1">
              <a:rPr lang="fr-FR" noProof="0" smtClean="0"/>
              <a:t>13/02/2024</a:t>
            </a:fld>
            <a:endParaRPr lang="fr-FR" noProof="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fr-FR" noProof="0"/>
              <a:pPr rtl="0"/>
              <a:t>‹#›</a:t>
            </a:fld>
            <a:endParaRPr lang="fr-FR"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FBBF81A0-ADA6-4623-BE4F-40CFB8BBCB3D}" type="slidenum">
              <a:rPr lang="fr-FR" smtClean="0"/>
              <a:t>1</a:t>
            </a:fld>
            <a:endParaRPr lang="fr-FR"/>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B8796F01-7154-41E0-B48B-A6921757531A}" type="slidenum">
              <a:rPr lang="fr-FR" smtClean="0"/>
              <a:pPr rtl="0"/>
              <a:t>2</a:t>
            </a:fld>
            <a:endParaRPr lang="fr-FR"/>
          </a:p>
        </p:txBody>
      </p:sp>
    </p:spTree>
    <p:extLst>
      <p:ext uri="{BB962C8B-B14F-4D97-AF65-F5344CB8AC3E}">
        <p14:creationId xmlns:p14="http://schemas.microsoft.com/office/powerpoint/2010/main" val="2053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B8796F01-7154-41E0-B48B-A6921757531A}" type="slidenum">
              <a:rPr lang="fr-FR" smtClean="0"/>
              <a:pPr rtl="0"/>
              <a:t>3</a:t>
            </a:fld>
            <a:endParaRPr lang="fr-FR" dirty="0"/>
          </a:p>
        </p:txBody>
      </p:sp>
    </p:spTree>
    <p:extLst>
      <p:ext uri="{BB962C8B-B14F-4D97-AF65-F5344CB8AC3E}">
        <p14:creationId xmlns:p14="http://schemas.microsoft.com/office/powerpoint/2010/main" val="221040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2353-3345-BC10-8E5A-3EC2E625D0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09B3ED-EF9C-D18D-A721-91EA28AEC0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1F211E-387A-CB6A-902B-484722B4D1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AA6E23-4456-C092-871E-1D5E12454996}"/>
              </a:ext>
            </a:extLst>
          </p:cNvPr>
          <p:cNvSpPr>
            <a:spLocks noGrp="1"/>
          </p:cNvSpPr>
          <p:nvPr>
            <p:ph type="sldNum" sz="quarter" idx="5"/>
          </p:nvPr>
        </p:nvSpPr>
        <p:spPr/>
        <p:txBody>
          <a:bodyPr/>
          <a:lstStyle/>
          <a:p>
            <a:pPr rtl="0"/>
            <a:fld id="{B8796F01-7154-41E0-B48B-A6921757531A}" type="slidenum">
              <a:rPr lang="fr-FR" smtClean="0"/>
              <a:pPr rtl="0"/>
              <a:t>4</a:t>
            </a:fld>
            <a:endParaRPr lang="fr-FR" dirty="0"/>
          </a:p>
        </p:txBody>
      </p:sp>
    </p:spTree>
    <p:extLst>
      <p:ext uri="{BB962C8B-B14F-4D97-AF65-F5344CB8AC3E}">
        <p14:creationId xmlns:p14="http://schemas.microsoft.com/office/powerpoint/2010/main" val="95474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B8796F01-7154-41E0-B48B-A6921757531A}" type="slidenum">
              <a:rPr lang="fr-FR" smtClean="0"/>
              <a:pPr rtl="0"/>
              <a:t>6</a:t>
            </a:fld>
            <a:endParaRPr lang="fr-FR" dirty="0"/>
          </a:p>
        </p:txBody>
      </p:sp>
    </p:spTree>
    <p:extLst>
      <p:ext uri="{BB962C8B-B14F-4D97-AF65-F5344CB8AC3E}">
        <p14:creationId xmlns:p14="http://schemas.microsoft.com/office/powerpoint/2010/main" val="3466745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e 13" descr="Pile de livre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grpSp>
          <p:nvGrpSpPr>
            <p:cNvPr id="12" name="Groupe 11"/>
            <p:cNvGrpSpPr/>
            <p:nvPr/>
          </p:nvGrpSpPr>
          <p:grpSpPr>
            <a:xfrm>
              <a:off x="0" y="0"/>
              <a:ext cx="4726044" cy="6858000"/>
              <a:chOff x="0" y="0"/>
              <a:chExt cx="4726044" cy="6858000"/>
            </a:xfrm>
          </p:grpSpPr>
          <p:pic>
            <p:nvPicPr>
              <p:cNvPr id="9" name="Image 8" descr="Pile de liv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grpSp>
      <p:sp>
        <p:nvSpPr>
          <p:cNvPr id="2" name="Titre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pl-PL"/>
              <a:t>Kliknij, aby edytować styl</a:t>
            </a:r>
            <a:endParaRPr lang="fr-FR" dirty="0"/>
          </a:p>
        </p:txBody>
      </p:sp>
      <p:sp>
        <p:nvSpPr>
          <p:cNvPr id="3" name="Sous-titre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pl-PL"/>
              <a:t>Kliknij, aby edytować styl wzorca podtytułu</a:t>
            </a:r>
            <a:endParaRPr lang="fr-FR" dirty="0"/>
          </a:p>
        </p:txBody>
      </p:sp>
      <p:sp>
        <p:nvSpPr>
          <p:cNvPr id="5" name="Espace réservé de la date 4"/>
          <p:cNvSpPr>
            <a:spLocks noGrp="1"/>
          </p:cNvSpPr>
          <p:nvPr>
            <p:ph type="dt" sz="half" idx="10"/>
          </p:nvPr>
        </p:nvSpPr>
        <p:spPr/>
        <p:txBody>
          <a:bodyPr rtlCol="0"/>
          <a:lstStyle/>
          <a:p>
            <a:pPr rtl="0"/>
            <a:fld id="{B43A5FDE-453C-4EC1-91E1-8EE1D0EDCBFA}" type="datetime1">
              <a:rPr lang="fr-FR" smtClean="0"/>
              <a:t>13/02/2024</a:t>
            </a:fld>
            <a:endParaRPr lang="fr-FR" dirty="0"/>
          </a:p>
        </p:txBody>
      </p:sp>
      <p:sp>
        <p:nvSpPr>
          <p:cNvPr id="7" name="Espace réservé du pied de page 6"/>
          <p:cNvSpPr>
            <a:spLocks noGrp="1"/>
          </p:cNvSpPr>
          <p:nvPr>
            <p:ph type="ftr" sz="quarter" idx="11"/>
          </p:nvPr>
        </p:nvSpPr>
        <p:spPr/>
        <p:txBody>
          <a:bodyPr rtlCol="0"/>
          <a:lstStyle/>
          <a:p>
            <a:pPr rtl="0"/>
            <a:r>
              <a:rPr lang="fr-FR" dirty="0"/>
              <a:t>Ajouter un pied de page</a:t>
            </a:r>
          </a:p>
        </p:txBody>
      </p:sp>
      <p:sp>
        <p:nvSpPr>
          <p:cNvPr id="11" name="Espace réservé du numéro de diapositive 10"/>
          <p:cNvSpPr>
            <a:spLocks noGrp="1"/>
          </p:cNvSpPr>
          <p:nvPr>
            <p:ph type="sldNum" sz="quarter" idx="12"/>
          </p:nvPr>
        </p:nvSpPr>
        <p:spPr/>
        <p:txBody>
          <a:bodyPr rtlCol="0"/>
          <a:lstStyle/>
          <a:p>
            <a:pPr rtl="0"/>
            <a:fld id="{EB37DED6-D4C7-42EE-AB49-D2E39E64FDE4}" type="slidenum">
              <a:rPr lang="fr-FR" smtClean="0"/>
              <a:pPr rtl="0"/>
              <a:t>‹#›</a:t>
            </a:fld>
            <a:endParaRPr lang="fr-F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pl-PL"/>
              <a:t>Kliknij, aby edytować styl</a:t>
            </a:r>
            <a:endParaRPr lang="fr-FR" dirty="0"/>
          </a:p>
        </p:txBody>
      </p:sp>
      <p:sp>
        <p:nvSpPr>
          <p:cNvPr id="3" name="Espace réservé du texte vertical 2"/>
          <p:cNvSpPr>
            <a:spLocks noGrp="1"/>
          </p:cNvSpPr>
          <p:nvPr>
            <p:ph type="body" orient="vert" idx="1" hasCustomPrompt="1"/>
          </p:nvPr>
        </p:nvSpPr>
        <p:spPr/>
        <p:txBody>
          <a:bodyPr vert="eaVert" rtlCol="0"/>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1658A9B0-2D79-47C0-B0AB-F17A14BA6A29}" type="datetime1">
              <a:rPr lang="fr-FR" smtClean="0"/>
              <a:t>13/02/2024</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smtClean="0"/>
              <a:t>‹#›</a:t>
            </a:fld>
            <a:endParaRPr lang="fr-FR"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pl-PL"/>
              <a:t>Kliknij, aby edytować styl</a:t>
            </a:r>
            <a:endParaRPr lang="fr-FR" dirty="0"/>
          </a:p>
        </p:txBody>
      </p:sp>
      <p:sp>
        <p:nvSpPr>
          <p:cNvPr id="3" name="Espace réservé du texte vertical 2"/>
          <p:cNvSpPr>
            <a:spLocks noGrp="1"/>
          </p:cNvSpPr>
          <p:nvPr>
            <p:ph type="body" orient="vert" idx="1" hasCustomPrompt="1"/>
          </p:nvPr>
        </p:nvSpPr>
        <p:spPr>
          <a:xfrm>
            <a:off x="1117309" y="274638"/>
            <a:ext cx="8532178" cy="5897561"/>
          </a:xfrm>
        </p:spPr>
        <p:txBody>
          <a:bodyPr vert="eaVert" rtlCol="0"/>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BC273FC6-F5F7-471A-A319-8D8D4FC2B209}" type="datetime1">
              <a:rPr lang="fr-FR" smtClean="0"/>
              <a:t>13/02/2024</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smtClean="0"/>
              <a:t>‹#›</a:t>
            </a:fld>
            <a:endParaRPr lang="fr-FR"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pl-PL"/>
              <a:t>Kliknij, aby edytować styl</a:t>
            </a:r>
            <a:endParaRPr lang="fr-FR" dirty="0"/>
          </a:p>
        </p:txBody>
      </p:sp>
      <p:sp>
        <p:nvSpPr>
          <p:cNvPr id="3" name="Espace réservé du contenu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6332B45E-4A5B-4059-8174-BDEC34500A8E}" type="datetime1">
              <a:rPr lang="fr-FR" smtClean="0"/>
              <a:t>13/02/2024</a:t>
            </a:fld>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smtClean="0"/>
              <a:t>‹#›</a:t>
            </a:fld>
            <a:endParaRPr lang="fr-FR"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e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b="0" dirty="0">
                <a:solidFill>
                  <a:schemeClr val="tx2"/>
                </a:solidFill>
              </a:endParaRPr>
            </a:p>
          </p:txBody>
        </p:sp>
      </p:grpSp>
      <p:pic>
        <p:nvPicPr>
          <p:cNvPr id="5" name="Image 4" descr="Pile de liv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re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pl-PL"/>
              <a:t>Kliknij, aby edytować styl</a:t>
            </a:r>
            <a:endParaRPr lang="fr-FR" dirty="0"/>
          </a:p>
        </p:txBody>
      </p:sp>
      <p:sp>
        <p:nvSpPr>
          <p:cNvPr id="8" name="Sous-titre 2"/>
          <p:cNvSpPr>
            <a:spLocks noGrp="1"/>
          </p:cNvSpPr>
          <p:nvPr>
            <p:ph type="subTitle" idx="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pl-PL"/>
              <a:t>Kliknij, aby edytować styl wzorca podtytułu</a:t>
            </a:r>
            <a:endParaRPr lang="fr-FR" dirty="0"/>
          </a:p>
        </p:txBody>
      </p:sp>
      <p:sp>
        <p:nvSpPr>
          <p:cNvPr id="2" name="Espace réservé de la date 1"/>
          <p:cNvSpPr>
            <a:spLocks noGrp="1"/>
          </p:cNvSpPr>
          <p:nvPr>
            <p:ph type="dt" sz="half" idx="10"/>
          </p:nvPr>
        </p:nvSpPr>
        <p:spPr/>
        <p:txBody>
          <a:bodyPr rtlCol="0"/>
          <a:lstStyle/>
          <a:p>
            <a:pPr rtl="0"/>
            <a:fld id="{9B8CDA04-4D1F-4CAE-817D-ED4BFD6D0851}" type="datetime1">
              <a:rPr lang="fr-FR" smtClean="0"/>
              <a:t>13/02/2024</a:t>
            </a:fld>
            <a:endParaRPr lang="fr-FR" dirty="0"/>
          </a:p>
        </p:txBody>
      </p:sp>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smtClean="0"/>
              <a:pPr rtl="0"/>
              <a:t>‹#›</a:t>
            </a:fld>
            <a:endParaRPr lang="fr-F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pl-PL"/>
              <a:t>Kliknij, aby edytować styl</a:t>
            </a:r>
            <a:endParaRPr lang="fr-FR" dirty="0"/>
          </a:p>
        </p:txBody>
      </p:sp>
      <p:sp>
        <p:nvSpPr>
          <p:cNvPr id="3" name="Espace réservé du contenu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contenu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e la date 4"/>
          <p:cNvSpPr>
            <a:spLocks noGrp="1"/>
          </p:cNvSpPr>
          <p:nvPr>
            <p:ph type="dt" sz="half" idx="10"/>
          </p:nvPr>
        </p:nvSpPr>
        <p:spPr/>
        <p:txBody>
          <a:bodyPr rtlCol="0"/>
          <a:lstStyle/>
          <a:p>
            <a:pPr rtl="0"/>
            <a:fld id="{F1284BEC-DE4E-42E2-90B7-92D14FBA33C8}" type="datetime1">
              <a:rPr lang="fr-FR" smtClean="0"/>
              <a:t>13/02/2024</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smtClean="0"/>
              <a:t>‹#›</a:t>
            </a:fld>
            <a:endParaRPr lang="fr-FR"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pl-PL"/>
              <a:t>Kliknij, aby edytować styl</a:t>
            </a:r>
            <a:endParaRPr lang="fr-FR" dirty="0"/>
          </a:p>
        </p:txBody>
      </p:sp>
      <p:sp>
        <p:nvSpPr>
          <p:cNvPr id="3" name="Espace réservé du texte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r-FR" dirty="0"/>
              <a:t>Modifiez les styles du texte</a:t>
            </a:r>
          </a:p>
        </p:txBody>
      </p:sp>
      <p:sp>
        <p:nvSpPr>
          <p:cNvPr id="4" name="Espace réservé du contenu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texte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r-FR" dirty="0"/>
              <a:t>Modifiez les styles du texte</a:t>
            </a:r>
          </a:p>
        </p:txBody>
      </p:sp>
      <p:sp>
        <p:nvSpPr>
          <p:cNvPr id="6" name="Espace réservé du contenu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7" name="Espace réservé de la date 6"/>
          <p:cNvSpPr>
            <a:spLocks noGrp="1"/>
          </p:cNvSpPr>
          <p:nvPr>
            <p:ph type="dt" sz="half" idx="10"/>
          </p:nvPr>
        </p:nvSpPr>
        <p:spPr/>
        <p:txBody>
          <a:bodyPr rtlCol="0"/>
          <a:lstStyle/>
          <a:p>
            <a:pPr rtl="0"/>
            <a:fld id="{ACE14004-A8BF-41DC-89DC-5BF209DAC28B}" type="datetime1">
              <a:rPr lang="fr-FR" smtClean="0"/>
              <a:t>13/02/2024</a:t>
            </a:fld>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smtClean="0"/>
              <a:t>‹#›</a:t>
            </a:fld>
            <a:endParaRPr lang="fr-FR"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pl-PL"/>
              <a:t>Kliknij, aby edytować styl</a:t>
            </a:r>
            <a:endParaRPr lang="fr-FR" dirty="0"/>
          </a:p>
        </p:txBody>
      </p:sp>
      <p:sp>
        <p:nvSpPr>
          <p:cNvPr id="3" name="Espace réservé de la date 2"/>
          <p:cNvSpPr>
            <a:spLocks noGrp="1"/>
          </p:cNvSpPr>
          <p:nvPr>
            <p:ph type="dt" sz="half" idx="10"/>
          </p:nvPr>
        </p:nvSpPr>
        <p:spPr/>
        <p:txBody>
          <a:bodyPr rtlCol="0"/>
          <a:lstStyle/>
          <a:p>
            <a:pPr rtl="0"/>
            <a:fld id="{1E4DAE04-E366-4F84-B5AF-4B5D593BF3E4}" type="datetime1">
              <a:rPr lang="fr-FR" smtClean="0"/>
              <a:t>13/02/2024</a:t>
            </a:fld>
            <a:endParaRPr lang="fr-FR" dirty="0"/>
          </a:p>
        </p:txBody>
      </p:sp>
      <p:sp>
        <p:nvSpPr>
          <p:cNvPr id="4" name="Espace réservé du pied de page 3"/>
          <p:cNvSpPr>
            <a:spLocks noGrp="1"/>
          </p:cNvSpPr>
          <p:nvPr>
            <p:ph type="ftr" sz="quarter" idx="11"/>
          </p:nvPr>
        </p:nvSpPr>
        <p:spPr/>
        <p:txBody>
          <a:bodyPr rtlCol="0"/>
          <a:lstStyle/>
          <a:p>
            <a:pPr rtl="0"/>
            <a:r>
              <a:rPr lang="fr-FR" dirty="0"/>
              <a:t>Ajouter un pied de page</a:t>
            </a:r>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smtClean="0"/>
              <a:t>‹#›</a:t>
            </a:fld>
            <a:endParaRPr lang="fr-FR"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F2F8A9A-3825-4D9C-90D7-3296DC911242}" type="datetime1">
              <a:rPr lang="fr-FR" smtClean="0"/>
              <a:t>13/02/2024</a:t>
            </a:fld>
            <a:endParaRPr lang="fr-FR" dirty="0"/>
          </a:p>
        </p:txBody>
      </p:sp>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smtClean="0"/>
              <a:t>‹#›</a:t>
            </a:fld>
            <a:endParaRPr lang="fr-FR"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2" name="Titre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pl-PL"/>
              <a:t>Kliknij, aby edytować styl</a:t>
            </a:r>
            <a:endParaRPr lang="fr-FR" dirty="0"/>
          </a:p>
        </p:txBody>
      </p:sp>
      <p:sp>
        <p:nvSpPr>
          <p:cNvPr id="3" name="Espace réservé du contenu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texte 3"/>
          <p:cNvSpPr>
            <a:spLocks noGrp="1"/>
          </p:cNvSpPr>
          <p:nvPr>
            <p:ph type="body" sz="half" idx="2" hasCustomPrompt="1"/>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r-FR" dirty="0"/>
              <a:t>Modifiez les styles du texte</a:t>
            </a:r>
          </a:p>
        </p:txBody>
      </p:sp>
      <p:sp>
        <p:nvSpPr>
          <p:cNvPr id="5" name="Espace réservé de la date 4"/>
          <p:cNvSpPr>
            <a:spLocks noGrp="1"/>
          </p:cNvSpPr>
          <p:nvPr>
            <p:ph type="dt" sz="half" idx="10"/>
          </p:nvPr>
        </p:nvSpPr>
        <p:spPr/>
        <p:txBody>
          <a:bodyPr rtlCol="0"/>
          <a:lstStyle/>
          <a:p>
            <a:pPr rtl="0"/>
            <a:fld id="{E282B512-315C-4254-B602-A6F12C7054E6}" type="datetime1">
              <a:rPr lang="fr-FR" smtClean="0"/>
              <a:t>13/02/2024</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smtClean="0"/>
              <a:t>‹#›</a:t>
            </a:fld>
            <a:endParaRPr lang="fr-FR"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2" name="Titre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pl-PL"/>
              <a:t>Kliknij, aby edytować styl</a:t>
            </a:r>
            <a:endParaRPr lang="fr-FR" dirty="0"/>
          </a:p>
        </p:txBody>
      </p:sp>
      <p:sp>
        <p:nvSpPr>
          <p:cNvPr id="3" name="Espace réservé d’image 2" descr="Espace réservé vide pour ajouter une image. Cliquez sur l’espace réservé et sélectionnez l’image à ajouter"/>
          <p:cNvSpPr>
            <a:spLocks noGrp="1"/>
          </p:cNvSpPr>
          <p:nvPr>
            <p:ph type="pic" idx="1" hasCustomPrompt="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fr-FR" dirty="0"/>
              <a:t>Cliquez sur l’icône pour ajouter une image</a:t>
            </a:r>
          </a:p>
        </p:txBody>
      </p:sp>
      <p:sp>
        <p:nvSpPr>
          <p:cNvPr id="4" name="Espace réservé du texte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r-FR" dirty="0"/>
              <a:t>Modifiez les styles du texte</a:t>
            </a:r>
          </a:p>
        </p:txBody>
      </p:sp>
      <p:sp>
        <p:nvSpPr>
          <p:cNvPr id="5" name="Espace réservé de la date 4"/>
          <p:cNvSpPr>
            <a:spLocks noGrp="1"/>
          </p:cNvSpPr>
          <p:nvPr>
            <p:ph type="dt" sz="half" idx="10"/>
          </p:nvPr>
        </p:nvSpPr>
        <p:spPr/>
        <p:txBody>
          <a:bodyPr rtlCol="0"/>
          <a:lstStyle/>
          <a:p>
            <a:pPr rtl="0"/>
            <a:fld id="{94C3F513-1F54-46A1-A7CC-5D4A86AC9C8B}" type="datetime1">
              <a:rPr lang="fr-FR" smtClean="0"/>
              <a:t>13/02/2024</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smtClean="0"/>
              <a:t>‹#›</a:t>
            </a:fld>
            <a:endParaRPr lang="fr-FR"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e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gr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AB53C854-F126-4EC3-BBB8-0E1727FC6051}" type="datetime1">
              <a:rPr lang="fr-FR" smtClean="0"/>
              <a:t>13/02/2024</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fr-FR" dirty="0"/>
              <a:t>Ajouter un pied de page</a:t>
            </a:r>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fr-FR" smtClean="0"/>
              <a:pPr rtl="0"/>
              <a:t>‹#›</a:t>
            </a:fld>
            <a:endParaRPr lang="fr-F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79346" y="1556792"/>
            <a:ext cx="7008574" cy="2462718"/>
          </a:xfrm>
        </p:spPr>
        <p:txBody>
          <a:bodyPr rtlCol="0"/>
          <a:lstStyle/>
          <a:p>
            <a:pPr rtl="0"/>
            <a:r>
              <a:rPr lang="pl-PL" b="1" dirty="0"/>
              <a:t>Zakochaj się…        w czytaniu!</a:t>
            </a:r>
            <a:endParaRPr lang="fr-FR" b="1" dirty="0"/>
          </a:p>
        </p:txBody>
      </p:sp>
      <p:sp>
        <p:nvSpPr>
          <p:cNvPr id="3" name="Sous-titre 2"/>
          <p:cNvSpPr>
            <a:spLocks noGrp="1"/>
          </p:cNvSpPr>
          <p:nvPr>
            <p:ph type="subTitle" idx="1"/>
          </p:nvPr>
        </p:nvSpPr>
        <p:spPr>
          <a:xfrm>
            <a:off x="4879346" y="4927600"/>
            <a:ext cx="7008574" cy="1669752"/>
          </a:xfrm>
        </p:spPr>
        <p:txBody>
          <a:bodyPr rtlCol="0">
            <a:normAutofit/>
          </a:bodyPr>
          <a:lstStyle/>
          <a:p>
            <a:pPr rtl="0"/>
            <a:r>
              <a:rPr lang="pl-PL" dirty="0"/>
              <a:t>Kilka propozycji książek z motywem miłości dla młodszych i starszych</a:t>
            </a:r>
          </a:p>
          <a:p>
            <a:pPr rtl="0"/>
            <a:endParaRPr lang="pl-PL" dirty="0"/>
          </a:p>
          <a:p>
            <a:pPr algn="r" rtl="0"/>
            <a:r>
              <a:rPr lang="pl-PL" sz="2000" b="1" dirty="0">
                <a:latin typeface="Arial" panose="020B0604020202020204" pitchFamily="34" charset="0"/>
                <a:cs typeface="Arial" panose="020B0604020202020204" pitchFamily="34" charset="0"/>
              </a:rPr>
              <a:t>Hanna Włosek</a:t>
            </a:r>
          </a:p>
          <a:p>
            <a:pPr rtl="0"/>
            <a:endParaRPr lang="fr-FR" dirty="0"/>
          </a:p>
        </p:txBody>
      </p:sp>
      <p:pic>
        <p:nvPicPr>
          <p:cNvPr id="1026" name="Picture 2" descr="kocham książki! na poczytaj mi - Zszywka.pl">
            <a:extLst>
              <a:ext uri="{FF2B5EF4-FFF2-40B4-BE49-F238E27FC236}">
                <a16:creationId xmlns:a16="http://schemas.microsoft.com/office/drawing/2014/main" id="{36715E44-2DFD-D9A8-C3F7-B164800CC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788" y="332656"/>
            <a:ext cx="2347096" cy="176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19F167-343F-3A90-4A92-841F5B1D3494}"/>
              </a:ext>
            </a:extLst>
          </p:cNvPr>
          <p:cNvSpPr>
            <a:spLocks noGrp="1"/>
          </p:cNvSpPr>
          <p:nvPr>
            <p:ph type="title"/>
          </p:nvPr>
        </p:nvSpPr>
        <p:spPr/>
        <p:txBody>
          <a:bodyPr/>
          <a:lstStyle/>
          <a:p>
            <a:r>
              <a:rPr lang="pl-PL" dirty="0"/>
              <a:t>„Agaton-</a:t>
            </a:r>
            <a:r>
              <a:rPr lang="pl-PL" dirty="0" err="1"/>
              <a:t>Gagaton</a:t>
            </a:r>
            <a:r>
              <a:rPr lang="pl-PL" dirty="0"/>
              <a:t>” - Marta Fox</a:t>
            </a:r>
            <a:endParaRPr lang="fr-FR" dirty="0"/>
          </a:p>
        </p:txBody>
      </p:sp>
      <p:sp>
        <p:nvSpPr>
          <p:cNvPr id="3" name="Symbol zastępczy zawartości 2">
            <a:extLst>
              <a:ext uri="{FF2B5EF4-FFF2-40B4-BE49-F238E27FC236}">
                <a16:creationId xmlns:a16="http://schemas.microsoft.com/office/drawing/2014/main" id="{C0AB5905-7FEF-0236-6343-53FC81DE740C}"/>
              </a:ext>
            </a:extLst>
          </p:cNvPr>
          <p:cNvSpPr>
            <a:spLocks noGrp="1"/>
          </p:cNvSpPr>
          <p:nvPr>
            <p:ph idx="1"/>
          </p:nvPr>
        </p:nvSpPr>
        <p:spPr>
          <a:xfrm>
            <a:off x="4582243" y="1701800"/>
            <a:ext cx="6692419" cy="4470400"/>
          </a:xfrm>
        </p:spPr>
        <p:txBody>
          <a:bodyPr>
            <a:normAutofit fontScale="92500" lnSpcReduction="20000"/>
          </a:bodyPr>
          <a:lstStyle/>
          <a:p>
            <a:pPr marL="0" indent="0">
              <a:buNone/>
            </a:pPr>
            <a:r>
              <a:rPr lang="pl-PL" b="0" i="0" dirty="0">
                <a:solidFill>
                  <a:schemeClr val="accent2">
                    <a:lumMod val="50000"/>
                  </a:schemeClr>
                </a:solidFill>
                <a:effectLst/>
                <a:latin typeface="+mj-lt"/>
              </a:rPr>
              <a:t>Powieść </a:t>
            </a:r>
            <a:r>
              <a:rPr lang="pl-PL" dirty="0">
                <a:solidFill>
                  <a:schemeClr val="accent2">
                    <a:lumMod val="50000"/>
                  </a:schemeClr>
                </a:solidFill>
                <a:latin typeface="+mj-lt"/>
              </a:rPr>
              <a:t>napisana jest w formie pamiętnika </a:t>
            </a:r>
            <a:r>
              <a:rPr lang="pl-PL" b="0" i="0" dirty="0">
                <a:solidFill>
                  <a:schemeClr val="accent2">
                    <a:lumMod val="50000"/>
                  </a:schemeClr>
                </a:solidFill>
                <a:effectLst/>
                <a:latin typeface="+mj-lt"/>
              </a:rPr>
              <a:t>dorastającej piętnastolatki. </a:t>
            </a:r>
            <a:r>
              <a:rPr lang="pl-PL" dirty="0">
                <a:solidFill>
                  <a:schemeClr val="accent2">
                    <a:lumMod val="50000"/>
                  </a:schemeClr>
                </a:solidFill>
                <a:latin typeface="+mj-lt"/>
              </a:rPr>
              <a:t>Pierwowzorem</a:t>
            </a:r>
            <a:r>
              <a:rPr lang="pl-PL" b="0" i="0" dirty="0">
                <a:solidFill>
                  <a:schemeClr val="accent2">
                    <a:lumMod val="50000"/>
                  </a:schemeClr>
                </a:solidFill>
                <a:effectLst/>
                <a:latin typeface="+mj-lt"/>
              </a:rPr>
              <a:t> tytułowej bohaterki jest Agata – córka Magdy Fox i była żona lidera zespołu Feel, Piotra Kupichy. </a:t>
            </a:r>
            <a:r>
              <a:rPr lang="pl-PL" dirty="0">
                <a:solidFill>
                  <a:schemeClr val="accent2">
                    <a:lumMod val="50000"/>
                  </a:schemeClr>
                </a:solidFill>
                <a:latin typeface="+mj-lt"/>
              </a:rPr>
              <a:t>Dziewczyna</a:t>
            </a:r>
            <a:r>
              <a:rPr lang="pl-PL" b="0" i="0" dirty="0">
                <a:solidFill>
                  <a:schemeClr val="accent2">
                    <a:lumMod val="50000"/>
                  </a:schemeClr>
                </a:solidFill>
                <a:effectLst/>
                <a:latin typeface="+mj-lt"/>
              </a:rPr>
              <a:t> snuje refleksje o swojej młodości, opowiada o szkolnych i sercowych perypetiach, pierwszych </a:t>
            </a:r>
            <a:r>
              <a:rPr lang="pl-PL" dirty="0">
                <a:solidFill>
                  <a:schemeClr val="accent2">
                    <a:lumMod val="50000"/>
                  </a:schemeClr>
                </a:solidFill>
                <a:latin typeface="+mj-lt"/>
              </a:rPr>
              <a:t>relacjach             </a:t>
            </a:r>
            <a:r>
              <a:rPr lang="pl-PL" b="0" i="0" dirty="0">
                <a:solidFill>
                  <a:schemeClr val="accent2">
                    <a:lumMod val="50000"/>
                  </a:schemeClr>
                </a:solidFill>
                <a:effectLst/>
                <a:latin typeface="+mj-lt"/>
              </a:rPr>
              <a:t>         z chłopcami, o swej rodzinie – młodszej siostrze Magilli zwanej Kujonkiem, mamie o wdzięcznej ksywce Mamidło-Straszydło i kochającej oraz nadzwyczaj wyrozumiałej babci Gieni, która stara się wychowywać wnuczki z duchem </a:t>
            </a:r>
            <a:r>
              <a:rPr lang="pl-PL" dirty="0">
                <a:solidFill>
                  <a:schemeClr val="accent2">
                    <a:lumMod val="50000"/>
                  </a:schemeClr>
                </a:solidFill>
                <a:latin typeface="+mj-lt"/>
              </a:rPr>
              <a:t>czasu</a:t>
            </a:r>
            <a:r>
              <a:rPr lang="pl-PL" b="0" i="0" dirty="0">
                <a:solidFill>
                  <a:schemeClr val="accent2">
                    <a:lumMod val="50000"/>
                  </a:schemeClr>
                </a:solidFill>
                <a:effectLst/>
                <a:latin typeface="+mj-lt"/>
              </a:rPr>
              <a:t>.</a:t>
            </a:r>
            <a:br>
              <a:rPr lang="pl-PL" dirty="0">
                <a:solidFill>
                  <a:schemeClr val="accent2">
                    <a:lumMod val="50000"/>
                  </a:schemeClr>
                </a:solidFill>
                <a:latin typeface="+mj-lt"/>
              </a:rPr>
            </a:br>
            <a:r>
              <a:rPr lang="pl-PL" b="0" i="0" dirty="0">
                <a:solidFill>
                  <a:schemeClr val="accent2">
                    <a:lumMod val="50000"/>
                  </a:schemeClr>
                </a:solidFill>
                <a:effectLst/>
                <a:latin typeface="+mj-lt"/>
              </a:rPr>
              <a:t>Czytelnik śledzi </a:t>
            </a:r>
            <a:r>
              <a:rPr lang="pl-PL" dirty="0">
                <a:solidFill>
                  <a:schemeClr val="accent2">
                    <a:lumMod val="50000"/>
                  </a:schemeClr>
                </a:solidFill>
                <a:latin typeface="+mj-lt"/>
              </a:rPr>
              <a:t>ich</a:t>
            </a:r>
            <a:r>
              <a:rPr lang="pl-PL" b="0" i="0" dirty="0">
                <a:solidFill>
                  <a:schemeClr val="accent2">
                    <a:lumMod val="50000"/>
                  </a:schemeClr>
                </a:solidFill>
                <a:effectLst/>
                <a:latin typeface="+mj-lt"/>
              </a:rPr>
              <a:t> perypetie i zabawne przygody, które opisane zostały z dużą dawką ciepła i humoru. </a:t>
            </a:r>
            <a:r>
              <a:rPr lang="pl-PL" dirty="0">
                <a:solidFill>
                  <a:schemeClr val="accent2">
                    <a:lumMod val="50000"/>
                  </a:schemeClr>
                </a:solidFill>
                <a:latin typeface="+mj-lt"/>
              </a:rPr>
              <a:t>Polecam całym sercem!</a:t>
            </a:r>
            <a:endParaRPr lang="fr-FR" dirty="0">
              <a:solidFill>
                <a:schemeClr val="accent2">
                  <a:lumMod val="50000"/>
                </a:schemeClr>
              </a:solidFill>
              <a:latin typeface="+mj-lt"/>
            </a:endParaRPr>
          </a:p>
        </p:txBody>
      </p:sp>
      <p:pic>
        <p:nvPicPr>
          <p:cNvPr id="7174" name="Picture 6" descr="Okładka książki Agaton-Gagaton Marta Fox">
            <a:extLst>
              <a:ext uri="{FF2B5EF4-FFF2-40B4-BE49-F238E27FC236}">
                <a16:creationId xmlns:a16="http://schemas.microsoft.com/office/drawing/2014/main" id="{C6693681-FAB4-2163-FF5F-97BF812EE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1881567"/>
            <a:ext cx="2880320" cy="411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968EEB-1A15-397C-CDC7-B4EEDD5AE414}"/>
              </a:ext>
            </a:extLst>
          </p:cNvPr>
          <p:cNvSpPr>
            <a:spLocks noGrp="1"/>
          </p:cNvSpPr>
          <p:nvPr>
            <p:ph type="title"/>
          </p:nvPr>
        </p:nvSpPr>
        <p:spPr/>
        <p:txBody>
          <a:bodyPr/>
          <a:lstStyle/>
          <a:p>
            <a:r>
              <a:rPr lang="pl-PL" dirty="0"/>
              <a:t>„Kołowrotek” – Halina Snopkiewicz</a:t>
            </a:r>
            <a:endParaRPr lang="fr-FR" dirty="0"/>
          </a:p>
        </p:txBody>
      </p:sp>
      <p:sp>
        <p:nvSpPr>
          <p:cNvPr id="6" name="Symbol zastępczy zawartości 5">
            <a:extLst>
              <a:ext uri="{FF2B5EF4-FFF2-40B4-BE49-F238E27FC236}">
                <a16:creationId xmlns:a16="http://schemas.microsoft.com/office/drawing/2014/main" id="{9EBDB21F-5D69-FC2F-2091-B4617AA2A2C1}"/>
              </a:ext>
            </a:extLst>
          </p:cNvPr>
          <p:cNvSpPr>
            <a:spLocks noGrp="1"/>
          </p:cNvSpPr>
          <p:nvPr>
            <p:ph idx="1"/>
          </p:nvPr>
        </p:nvSpPr>
        <p:spPr>
          <a:xfrm>
            <a:off x="1117309" y="1701800"/>
            <a:ext cx="7641399" cy="5080000"/>
          </a:xfrm>
        </p:spPr>
        <p:txBody>
          <a:bodyPr>
            <a:normAutofit fontScale="92500"/>
          </a:bodyPr>
          <a:lstStyle/>
          <a:p>
            <a:pPr marL="0" indent="0">
              <a:buNone/>
            </a:pPr>
            <a:r>
              <a:rPr lang="pl-PL" b="0" i="0" dirty="0">
                <a:solidFill>
                  <a:schemeClr val="accent2">
                    <a:lumMod val="50000"/>
                  </a:schemeClr>
                </a:solidFill>
                <a:effectLst/>
                <a:latin typeface="+mj-lt"/>
              </a:rPr>
              <a:t>„O trzynastej Czekański mi powiedział, że mnie kocha. O dwudziestej Ciszewski pocałował mnie, o dwudziestej zero jeden widział ten fakt Andrzej Kowalik (…). Przerażona jestem tym wszystkim. Bo sumując sprawę, kocha mnie Czekański, pocałował mnie Ciszewski i widział to Kowalik. Trzech jest więc mężczyzn zaplątanych w moim życiu. Tylko że jakoś dziwnie śni mi się czwarty, który rozwiązałby sytuację...” Tak, ten fragment powieści wyraźnie dowodzi, że sprawa zdecydowanie jest skomplikowana, zupełnie tak, jak życie każdej nastoletniej dziewczyny, dzielącej swój czas </a:t>
            </a:r>
            <a:r>
              <a:rPr lang="pl-PL" dirty="0">
                <a:solidFill>
                  <a:schemeClr val="accent2">
                    <a:lumMod val="50000"/>
                  </a:schemeClr>
                </a:solidFill>
                <a:latin typeface="+mj-lt"/>
              </a:rPr>
              <a:t>po</a:t>
            </a:r>
            <a:r>
              <a:rPr lang="pl-PL" b="0" i="0" dirty="0">
                <a:solidFill>
                  <a:schemeClr val="accent2">
                    <a:lumMod val="50000"/>
                  </a:schemeClr>
                </a:solidFill>
                <a:effectLst/>
                <a:latin typeface="+mj-lt"/>
              </a:rPr>
              <a:t>między zajęcia w szkole, relacje</a:t>
            </a:r>
            <a:r>
              <a:rPr lang="pl-PL" dirty="0">
                <a:solidFill>
                  <a:schemeClr val="accent2">
                    <a:lumMod val="50000"/>
                  </a:schemeClr>
                </a:solidFill>
                <a:latin typeface="+mj-lt"/>
              </a:rPr>
              <a:t> </a:t>
            </a:r>
            <a:r>
              <a:rPr lang="pl-PL" b="0" i="0" dirty="0">
                <a:solidFill>
                  <a:schemeClr val="accent2">
                    <a:lumMod val="50000"/>
                  </a:schemeClr>
                </a:solidFill>
                <a:effectLst/>
                <a:latin typeface="+mj-lt"/>
              </a:rPr>
              <a:t>z  rówieśnikami, hobby             i domowe obowiązki. Porządna dawka śmiechu            i wzruszeń, godna polecenia </a:t>
            </a:r>
            <a:r>
              <a:rPr lang="pl-PL" b="0" i="0" dirty="0">
                <a:solidFill>
                  <a:schemeClr val="accent2">
                    <a:lumMod val="50000"/>
                  </a:schemeClr>
                </a:solidFill>
                <a:effectLst/>
                <a:latin typeface="+mj-lt"/>
                <a:sym typeface="Wingdings" panose="05000000000000000000" pitchFamily="2" charset="2"/>
              </a:rPr>
              <a:t></a:t>
            </a:r>
            <a:r>
              <a:rPr lang="pl-PL" b="0" i="0" dirty="0">
                <a:solidFill>
                  <a:schemeClr val="accent2">
                    <a:lumMod val="50000"/>
                  </a:schemeClr>
                </a:solidFill>
                <a:effectLst/>
                <a:latin typeface="+mj-lt"/>
              </a:rPr>
              <a:t> </a:t>
            </a:r>
            <a:endParaRPr lang="fr-FR" dirty="0">
              <a:solidFill>
                <a:schemeClr val="accent2">
                  <a:lumMod val="50000"/>
                </a:schemeClr>
              </a:solidFill>
              <a:latin typeface="+mj-lt"/>
            </a:endParaRPr>
          </a:p>
        </p:txBody>
      </p:sp>
      <p:pic>
        <p:nvPicPr>
          <p:cNvPr id="8197" name="Picture 5" descr="Kołowrotek Snopkiewicz Halina Rzeszów • OLX.pl">
            <a:extLst>
              <a:ext uri="{FF2B5EF4-FFF2-40B4-BE49-F238E27FC236}">
                <a16:creationId xmlns:a16="http://schemas.microsoft.com/office/drawing/2014/main" id="{4F310A20-A017-3941-09FB-D7D1E0A5B0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59" t="10718" r="26132" b="17468"/>
          <a:stretch/>
        </p:blipFill>
        <p:spPr bwMode="auto">
          <a:xfrm>
            <a:off x="9046740" y="2132856"/>
            <a:ext cx="247552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029400-9038-1025-CFF8-4CF136859FFA}"/>
              </a:ext>
            </a:extLst>
          </p:cNvPr>
          <p:cNvSpPr>
            <a:spLocks noGrp="1"/>
          </p:cNvSpPr>
          <p:nvPr>
            <p:ph type="title"/>
          </p:nvPr>
        </p:nvSpPr>
        <p:spPr/>
        <p:txBody>
          <a:bodyPr/>
          <a:lstStyle/>
          <a:p>
            <a:r>
              <a:rPr lang="pl-PL" dirty="0"/>
              <a:t>„Nowy mąż dla mamy” – Christine Nöstlinger</a:t>
            </a:r>
            <a:endParaRPr lang="fr-FR" dirty="0"/>
          </a:p>
        </p:txBody>
      </p:sp>
      <p:sp>
        <p:nvSpPr>
          <p:cNvPr id="3" name="Symbol zastępczy zawartości 2">
            <a:extLst>
              <a:ext uri="{FF2B5EF4-FFF2-40B4-BE49-F238E27FC236}">
                <a16:creationId xmlns:a16="http://schemas.microsoft.com/office/drawing/2014/main" id="{64FAE42D-3D2E-6CEF-CC25-6F6CFB9D4CBD}"/>
              </a:ext>
            </a:extLst>
          </p:cNvPr>
          <p:cNvSpPr>
            <a:spLocks noGrp="1"/>
          </p:cNvSpPr>
          <p:nvPr>
            <p:ph idx="1"/>
          </p:nvPr>
        </p:nvSpPr>
        <p:spPr>
          <a:xfrm>
            <a:off x="3862164" y="1701800"/>
            <a:ext cx="7412498" cy="5080000"/>
          </a:xfrm>
        </p:spPr>
        <p:txBody>
          <a:bodyPr>
            <a:normAutofit lnSpcReduction="10000"/>
          </a:bodyPr>
          <a:lstStyle/>
          <a:p>
            <a:pPr marL="0" indent="0" algn="ctr">
              <a:buNone/>
            </a:pPr>
            <a:r>
              <a:rPr lang="pl-PL" b="0" i="0" dirty="0">
                <a:solidFill>
                  <a:schemeClr val="accent2">
                    <a:lumMod val="50000"/>
                  </a:schemeClr>
                </a:solidFill>
                <a:effectLst/>
                <a:latin typeface="+mj-lt"/>
              </a:rPr>
              <a:t>Świetna książka dla młodzieży, z przymrużeniem oka opisująca perypetie życiowe pewnej rodziny. Rodzice Su rozstają się, więc dziewczynka, jej mama i starsza siostra przenoszą się do domu babki Su i jej siostry. Babcia, zwana generałem, jest apodyktyczną staruszką nie znoszącą sprzeciwu. Jej siostra wypowiada się prawie wyłącznie poprzez wygłaszanie mądrych przysłów. Nietrudno zatem zrozumieć, że bohaterka powieści desperacko próbuje znaleźć dla swojej mamy nowego mężczyznę - byle tylko opuścić ten dom wariatów.. .Zabawna, ciepła, prawdziwa opowieść o poszukiwaniu miłości - nie dla siebie </a:t>
            </a:r>
            <a:r>
              <a:rPr lang="pl-PL" b="0" i="0" dirty="0">
                <a:solidFill>
                  <a:schemeClr val="accent2">
                    <a:lumMod val="50000"/>
                  </a:schemeClr>
                </a:solidFill>
                <a:effectLst/>
                <a:latin typeface="+mj-lt"/>
                <a:sym typeface="Wingdings" panose="05000000000000000000" pitchFamily="2" charset="2"/>
              </a:rPr>
              <a:t></a:t>
            </a:r>
            <a:endParaRPr lang="pl-PL" b="0" i="0" dirty="0">
              <a:solidFill>
                <a:schemeClr val="accent2">
                  <a:lumMod val="50000"/>
                </a:schemeClr>
              </a:solidFill>
              <a:effectLst/>
              <a:latin typeface="+mj-lt"/>
            </a:endParaRPr>
          </a:p>
        </p:txBody>
      </p:sp>
      <p:pic>
        <p:nvPicPr>
          <p:cNvPr id="1026" name="Picture 2">
            <a:extLst>
              <a:ext uri="{FF2B5EF4-FFF2-40B4-BE49-F238E27FC236}">
                <a16:creationId xmlns:a16="http://schemas.microsoft.com/office/drawing/2014/main" id="{AE485EB1-2730-A66C-4602-02E9B35024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12" y="2203264"/>
            <a:ext cx="2877545"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45C36E-AA3B-4E2E-85F2-4AE98416057F}"/>
              </a:ext>
            </a:extLst>
          </p:cNvPr>
          <p:cNvSpPr>
            <a:spLocks noGrp="1"/>
          </p:cNvSpPr>
          <p:nvPr>
            <p:ph type="title"/>
          </p:nvPr>
        </p:nvSpPr>
        <p:spPr/>
        <p:txBody>
          <a:bodyPr/>
          <a:lstStyle/>
          <a:p>
            <a:r>
              <a:rPr lang="pl-PL" dirty="0"/>
              <a:t>„Paulina w orbicie kotów” – Marta Fox</a:t>
            </a:r>
            <a:endParaRPr lang="fr-FR" dirty="0"/>
          </a:p>
        </p:txBody>
      </p:sp>
      <p:sp>
        <p:nvSpPr>
          <p:cNvPr id="3" name="Symbol zastępczy zawartości 2">
            <a:extLst>
              <a:ext uri="{FF2B5EF4-FFF2-40B4-BE49-F238E27FC236}">
                <a16:creationId xmlns:a16="http://schemas.microsoft.com/office/drawing/2014/main" id="{134221D1-6E5B-229D-2CF6-1DA14F5CFE35}"/>
              </a:ext>
            </a:extLst>
          </p:cNvPr>
          <p:cNvSpPr>
            <a:spLocks noGrp="1"/>
          </p:cNvSpPr>
          <p:nvPr>
            <p:ph idx="1"/>
          </p:nvPr>
        </p:nvSpPr>
        <p:spPr>
          <a:xfrm>
            <a:off x="5878387" y="1701800"/>
            <a:ext cx="5396275" cy="4470400"/>
          </a:xfrm>
        </p:spPr>
        <p:txBody>
          <a:bodyPr>
            <a:normAutofit fontScale="92500" lnSpcReduction="10000"/>
          </a:bodyPr>
          <a:lstStyle/>
          <a:p>
            <a:pPr marL="0" indent="0">
              <a:buNone/>
            </a:pPr>
            <a:r>
              <a:rPr lang="pl-PL" dirty="0">
                <a:solidFill>
                  <a:schemeClr val="accent2">
                    <a:lumMod val="50000"/>
                  </a:schemeClr>
                </a:solidFill>
                <a:latin typeface="+mj-lt"/>
              </a:rPr>
              <a:t>Nastoletnia P</a:t>
            </a:r>
            <a:r>
              <a:rPr lang="pl-PL" b="0" i="0" dirty="0">
                <a:solidFill>
                  <a:schemeClr val="accent2">
                    <a:lumMod val="50000"/>
                  </a:schemeClr>
                </a:solidFill>
                <a:effectLst/>
                <a:latin typeface="+mj-lt"/>
              </a:rPr>
              <a:t>aulina postanawia prowadzić blog. </a:t>
            </a:r>
            <a:r>
              <a:rPr lang="pl-PL" dirty="0">
                <a:solidFill>
                  <a:schemeClr val="accent2">
                    <a:lumMod val="50000"/>
                  </a:schemeClr>
                </a:solidFill>
                <a:latin typeface="+mj-lt"/>
              </a:rPr>
              <a:t>Zaczyna go</a:t>
            </a:r>
            <a:r>
              <a:rPr lang="pl-PL" b="0" i="0" dirty="0">
                <a:solidFill>
                  <a:schemeClr val="accent2">
                    <a:lumMod val="50000"/>
                  </a:schemeClr>
                </a:solidFill>
                <a:effectLst/>
                <a:latin typeface="+mj-lt"/>
              </a:rPr>
              <a:t> słowami: Mam dwóch tatusiów. Prawda to czy fałsz. Komentarze ośmielają blogerkę do systematycznego opisywania zagmatwanej historii rodzinnej,           w której pojawiają się Łukasz Starszy    i Młodszy, mama Magda oraz codzienność, związana z pierwszą miłością i przyjaźnią. Poczucie humoru, szalone pomysły bohaterki, jej otwartość i szczerość powodują, że blog zdobywa popularność                w Internecie. Zaciekawiłam Cię? Śmiało sięgnij po książkę!</a:t>
            </a:r>
            <a:endParaRPr lang="fr-FR" dirty="0">
              <a:solidFill>
                <a:schemeClr val="accent2">
                  <a:lumMod val="50000"/>
                </a:schemeClr>
              </a:solidFill>
              <a:latin typeface="+mj-lt"/>
            </a:endParaRPr>
          </a:p>
        </p:txBody>
      </p:sp>
      <p:pic>
        <p:nvPicPr>
          <p:cNvPr id="2054" name="Picture 6" descr="Paulina w orbicie kotów - Fox Marta | Książka w Sklepie EMPIK.COM">
            <a:extLst>
              <a:ext uri="{FF2B5EF4-FFF2-40B4-BE49-F238E27FC236}">
                <a16:creationId xmlns:a16="http://schemas.microsoft.com/office/drawing/2014/main" id="{AA93752B-B7FD-00C0-D40F-9B0A9B0BC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908" y="1628800"/>
            <a:ext cx="32194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B6A882-7994-E440-234F-56A5FA3B53C4}"/>
              </a:ext>
            </a:extLst>
          </p:cNvPr>
          <p:cNvSpPr>
            <a:spLocks noGrp="1"/>
          </p:cNvSpPr>
          <p:nvPr>
            <p:ph type="title"/>
          </p:nvPr>
        </p:nvSpPr>
        <p:spPr/>
        <p:txBody>
          <a:bodyPr/>
          <a:lstStyle/>
          <a:p>
            <a:r>
              <a:rPr lang="pl-PL" dirty="0"/>
              <a:t>„Trzynastka na karku” – Katarzyna Majgier</a:t>
            </a:r>
            <a:endParaRPr lang="fr-FR" dirty="0"/>
          </a:p>
        </p:txBody>
      </p:sp>
      <p:sp>
        <p:nvSpPr>
          <p:cNvPr id="3" name="Symbol zastępczy zawartości 2">
            <a:extLst>
              <a:ext uri="{FF2B5EF4-FFF2-40B4-BE49-F238E27FC236}">
                <a16:creationId xmlns:a16="http://schemas.microsoft.com/office/drawing/2014/main" id="{0759916F-BEBD-424E-AD11-729B46A2CA11}"/>
              </a:ext>
            </a:extLst>
          </p:cNvPr>
          <p:cNvSpPr>
            <a:spLocks noGrp="1"/>
          </p:cNvSpPr>
          <p:nvPr>
            <p:ph idx="1"/>
          </p:nvPr>
        </p:nvSpPr>
        <p:spPr>
          <a:xfrm>
            <a:off x="1117309" y="1701800"/>
            <a:ext cx="5985215" cy="4549914"/>
          </a:xfrm>
        </p:spPr>
        <p:txBody>
          <a:bodyPr>
            <a:noAutofit/>
          </a:bodyPr>
          <a:lstStyle/>
          <a:p>
            <a:pPr marL="0" indent="0">
              <a:buNone/>
            </a:pPr>
            <a:r>
              <a:rPr lang="pl-PL" sz="2000" b="0" i="0" dirty="0">
                <a:solidFill>
                  <a:schemeClr val="accent2">
                    <a:lumMod val="50000"/>
                  </a:schemeClr>
                </a:solidFill>
                <a:effectLst/>
                <a:latin typeface="+mj-lt"/>
              </a:rPr>
              <a:t>Czternastoletnia Kornelia </a:t>
            </a:r>
            <a:r>
              <a:rPr lang="pl-PL" sz="2000" dirty="0">
                <a:solidFill>
                  <a:schemeClr val="accent2">
                    <a:lumMod val="50000"/>
                  </a:schemeClr>
                </a:solidFill>
                <a:latin typeface="+mj-lt"/>
              </a:rPr>
              <a:t>j</a:t>
            </a:r>
            <a:r>
              <a:rPr lang="pl-PL" sz="2000" b="0" i="0" dirty="0">
                <a:solidFill>
                  <a:schemeClr val="accent2">
                    <a:lumMod val="50000"/>
                  </a:schemeClr>
                </a:solidFill>
                <a:effectLst/>
                <a:latin typeface="+mj-lt"/>
              </a:rPr>
              <a:t>est zakochana. Nie zabujała się, tylko jest na serio zakochana. </a:t>
            </a:r>
            <a:r>
              <a:rPr lang="pl-PL" sz="2000" dirty="0">
                <a:solidFill>
                  <a:schemeClr val="accent2">
                    <a:lumMod val="50000"/>
                  </a:schemeClr>
                </a:solidFill>
                <a:latin typeface="+mj-lt"/>
              </a:rPr>
              <a:t>P</a:t>
            </a:r>
            <a:r>
              <a:rPr lang="pl-PL" sz="2000" b="0" i="0" dirty="0">
                <a:solidFill>
                  <a:schemeClr val="accent2">
                    <a:lumMod val="50000"/>
                  </a:schemeClr>
                </a:solidFill>
                <a:effectLst/>
                <a:latin typeface="+mj-lt"/>
              </a:rPr>
              <a:t>o raz pierwszy poznaje słodki smak miłości. Chłopak Kornelii, zwany przez nią chłopcem, ma szesnaście lat i jest muzykiem. </a:t>
            </a:r>
          </a:p>
          <a:p>
            <a:pPr marL="0" indent="0">
              <a:buNone/>
            </a:pPr>
            <a:r>
              <a:rPr lang="pl-PL" sz="2000" b="0" i="0" dirty="0">
                <a:solidFill>
                  <a:schemeClr val="accent2">
                    <a:lumMod val="50000"/>
                  </a:schemeClr>
                </a:solidFill>
                <a:effectLst/>
                <a:latin typeface="+mj-lt"/>
              </a:rPr>
              <a:t>Bohaterki tej powieści napisanej w formie dziennika - Ania, Nika, Blondi i Paula - to zgrana paczka dziewcząt patrzących krytycznie na świat, swoich kolegów, ale także na </a:t>
            </a:r>
            <a:r>
              <a:rPr lang="pl-PL" sz="2000" dirty="0">
                <a:solidFill>
                  <a:schemeClr val="accent2">
                    <a:lumMod val="50000"/>
                  </a:schemeClr>
                </a:solidFill>
                <a:latin typeface="+mj-lt"/>
              </a:rPr>
              <a:t>życie </a:t>
            </a:r>
            <a:r>
              <a:rPr lang="pl-PL" sz="2000" b="0" i="0" dirty="0">
                <a:solidFill>
                  <a:schemeClr val="accent2">
                    <a:lumMod val="50000"/>
                  </a:schemeClr>
                </a:solidFill>
                <a:effectLst/>
                <a:latin typeface="+mj-lt"/>
              </a:rPr>
              <a:t>dorosłych. Przeżywają rozterki              i emocje związane z rodzinami, przyszłością, związkami rówieśniczymi, które są nieobce nastolatkom pod każdą </a:t>
            </a:r>
            <a:r>
              <a:rPr lang="pl-PL" sz="2000" b="0" i="0" dirty="0" err="1">
                <a:solidFill>
                  <a:schemeClr val="accent2">
                    <a:lumMod val="50000"/>
                  </a:schemeClr>
                </a:solidFill>
                <a:effectLst/>
                <a:latin typeface="+mj-lt"/>
              </a:rPr>
              <a:t>szerokoścą</a:t>
            </a:r>
            <a:r>
              <a:rPr lang="pl-PL" sz="2000" b="0" i="0" dirty="0">
                <a:solidFill>
                  <a:schemeClr val="accent2">
                    <a:lumMod val="50000"/>
                  </a:schemeClr>
                </a:solidFill>
                <a:effectLst/>
                <a:latin typeface="+mj-lt"/>
              </a:rPr>
              <a:t> geograficzną. Fantastyczna lektura!</a:t>
            </a:r>
          </a:p>
          <a:p>
            <a:pPr marL="0" indent="0">
              <a:buNone/>
            </a:pPr>
            <a:endParaRPr lang="fr-FR" sz="2000" dirty="0">
              <a:solidFill>
                <a:schemeClr val="accent2">
                  <a:lumMod val="50000"/>
                </a:schemeClr>
              </a:solidFill>
              <a:latin typeface="+mj-lt"/>
            </a:endParaRPr>
          </a:p>
        </p:txBody>
      </p:sp>
      <p:pic>
        <p:nvPicPr>
          <p:cNvPr id="3074" name="Picture 2">
            <a:extLst>
              <a:ext uri="{FF2B5EF4-FFF2-40B4-BE49-F238E27FC236}">
                <a16:creationId xmlns:a16="http://schemas.microsoft.com/office/drawing/2014/main" id="{F12C96C8-5487-9D98-AF6E-BE825B511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844824"/>
            <a:ext cx="2880320" cy="440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4D85EA-9ED0-1322-1E02-7992D0CE4420}"/>
              </a:ext>
            </a:extLst>
          </p:cNvPr>
          <p:cNvSpPr>
            <a:spLocks noGrp="1"/>
          </p:cNvSpPr>
          <p:nvPr>
            <p:ph type="title"/>
          </p:nvPr>
        </p:nvSpPr>
        <p:spPr>
          <a:xfrm>
            <a:off x="455612" y="482600"/>
            <a:ext cx="3622576" cy="4752528"/>
          </a:xfrm>
        </p:spPr>
        <p:txBody>
          <a:bodyPr>
            <a:normAutofit fontScale="90000"/>
          </a:bodyPr>
          <a:lstStyle/>
          <a:p>
            <a:r>
              <a:rPr lang="pl-PL" b="0" dirty="0"/>
              <a:t>Jak widzicie, miłość pod każdą postacią jest motywem wielu książek nie tylko dla dorosłych, ale również dla młodszych czytelników.</a:t>
            </a:r>
            <a:br>
              <a:rPr lang="pl-PL" b="0" dirty="0"/>
            </a:br>
            <a:r>
              <a:rPr lang="pl-PL" b="0" dirty="0"/>
              <a:t>Każdy z zaproponowanych przeze mnie tytułów znajdziecie w naszej szkolnej bibliotece. Polecam serdecznie ich lekturę nie tylko zakochanym, ale wszystkim, których ciekawi nastoletni świat oraz radości, smutki         i cały wachlarz innych uczuć, których doświadczają Wasi rówieśnicy.</a:t>
            </a:r>
            <a:endParaRPr lang="fr-FR" b="0" dirty="0"/>
          </a:p>
        </p:txBody>
      </p:sp>
      <p:sp>
        <p:nvSpPr>
          <p:cNvPr id="4" name="Symbol zastępczy tekstu 3">
            <a:extLst>
              <a:ext uri="{FF2B5EF4-FFF2-40B4-BE49-F238E27FC236}">
                <a16:creationId xmlns:a16="http://schemas.microsoft.com/office/drawing/2014/main" id="{9E880970-032E-466B-8EF7-20683787453C}"/>
              </a:ext>
            </a:extLst>
          </p:cNvPr>
          <p:cNvSpPr>
            <a:spLocks noGrp="1"/>
          </p:cNvSpPr>
          <p:nvPr>
            <p:ph type="body" sz="half" idx="2"/>
          </p:nvPr>
        </p:nvSpPr>
        <p:spPr>
          <a:xfrm>
            <a:off x="455612" y="4797152"/>
            <a:ext cx="3351927" cy="1944216"/>
          </a:xfrm>
        </p:spPr>
        <p:txBody>
          <a:bodyPr>
            <a:normAutofit fontScale="85000" lnSpcReduction="10000"/>
          </a:bodyPr>
          <a:lstStyle/>
          <a:p>
            <a:endParaRPr lang="pl-PL" dirty="0"/>
          </a:p>
          <a:p>
            <a:endParaRPr lang="pl-PL" dirty="0"/>
          </a:p>
          <a:p>
            <a:pPr algn="r"/>
            <a:r>
              <a:rPr lang="pl-PL" b="1" i="1" dirty="0">
                <a:solidFill>
                  <a:schemeClr val="accent2">
                    <a:lumMod val="50000"/>
                  </a:schemeClr>
                </a:solidFill>
              </a:rPr>
              <a:t>Całym sercem kochająca czytać</a:t>
            </a:r>
          </a:p>
          <a:p>
            <a:pPr algn="r"/>
            <a:r>
              <a:rPr lang="pl-PL" b="1" i="1" dirty="0">
                <a:solidFill>
                  <a:schemeClr val="accent2">
                    <a:lumMod val="50000"/>
                  </a:schemeClr>
                </a:solidFill>
              </a:rPr>
              <a:t>Hanna Włosek</a:t>
            </a:r>
          </a:p>
          <a:p>
            <a:endParaRPr lang="pl-PL" dirty="0">
              <a:solidFill>
                <a:schemeClr val="accent2">
                  <a:lumMod val="50000"/>
                </a:schemeClr>
              </a:solidFill>
            </a:endParaRPr>
          </a:p>
          <a:p>
            <a:r>
              <a:rPr lang="pl-PL" sz="1100" dirty="0">
                <a:solidFill>
                  <a:schemeClr val="accent2">
                    <a:lumMod val="50000"/>
                  </a:schemeClr>
                </a:solidFill>
              </a:rPr>
              <a:t>Źródła:  lubimyczytac.pl; grafika gogle; kroliczajama.pl</a:t>
            </a:r>
          </a:p>
        </p:txBody>
      </p:sp>
      <p:pic>
        <p:nvPicPr>
          <p:cNvPr id="4098" name="Picture 2" descr="Miłość Do Czytania Książek Stos Książek W Kolorowej Okładce Leżał Na Stole  W Kształcie Serca | Zdjęcie Premium">
            <a:extLst>
              <a:ext uri="{FF2B5EF4-FFF2-40B4-BE49-F238E27FC236}">
                <a16:creationId xmlns:a16="http://schemas.microsoft.com/office/drawing/2014/main" id="{33550947-1256-EFC7-8664-7B82818536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4745" y="908720"/>
            <a:ext cx="713449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46139" y="76200"/>
            <a:ext cx="7628523" cy="1397000"/>
          </a:xfrm>
        </p:spPr>
        <p:txBody>
          <a:bodyPr rtlCol="0"/>
          <a:lstStyle/>
          <a:p>
            <a:pPr rtl="0"/>
            <a:r>
              <a:rPr lang="pl-PL" dirty="0"/>
              <a:t>Kochani!</a:t>
            </a:r>
            <a:endParaRPr lang="fr-FR" dirty="0"/>
          </a:p>
        </p:txBody>
      </p:sp>
      <p:sp>
        <p:nvSpPr>
          <p:cNvPr id="3" name="Espace réservé du contenu 2"/>
          <p:cNvSpPr>
            <a:spLocks noGrp="1"/>
          </p:cNvSpPr>
          <p:nvPr>
            <p:ph idx="1"/>
          </p:nvPr>
        </p:nvSpPr>
        <p:spPr>
          <a:xfrm>
            <a:off x="3646139" y="1701800"/>
            <a:ext cx="7628524" cy="4895552"/>
          </a:xfrm>
        </p:spPr>
        <p:txBody>
          <a:bodyPr rtlCol="0">
            <a:normAutofit/>
          </a:bodyPr>
          <a:lstStyle/>
          <a:p>
            <a:pPr marL="0" indent="0" rtl="0">
              <a:buNone/>
            </a:pPr>
            <a:r>
              <a:rPr lang="pl-PL" dirty="0">
                <a:solidFill>
                  <a:schemeClr val="accent2">
                    <a:lumMod val="50000"/>
                  </a:schemeClr>
                </a:solidFill>
              </a:rPr>
              <a:t>Miłość ma wiele twarzy.</a:t>
            </a:r>
            <a:endParaRPr lang="fr-FR" dirty="0">
              <a:solidFill>
                <a:schemeClr val="accent2">
                  <a:lumMod val="50000"/>
                </a:schemeClr>
              </a:solidFill>
            </a:endParaRPr>
          </a:p>
          <a:p>
            <a:pPr marL="0" indent="0" rtl="0">
              <a:buNone/>
            </a:pPr>
            <a:r>
              <a:rPr lang="pl-PL" dirty="0">
                <a:solidFill>
                  <a:schemeClr val="accent2">
                    <a:lumMod val="50000"/>
                  </a:schemeClr>
                </a:solidFill>
              </a:rPr>
              <a:t>Można kochać psa, kota, papugę. Można kochać coś, co się robi z pasją: pływanie, dobre jedzenie, układanie puzzli, podróże. Można kochać innego człowieka: rodziców, dzieci, przyjaciela, żonę, męża, chłopaka, dziewczynę.</a:t>
            </a:r>
          </a:p>
          <a:p>
            <a:pPr marL="0" indent="0" rtl="0">
              <a:buNone/>
            </a:pPr>
            <a:r>
              <a:rPr lang="pl-PL" dirty="0">
                <a:solidFill>
                  <a:schemeClr val="accent2">
                    <a:lumMod val="50000"/>
                  </a:schemeClr>
                </a:solidFill>
              </a:rPr>
              <a:t>Dziś chciałam Wam pokazać ciekawe połączenie dwóch miłości: do drugiej osoby i do książek. Dlatego proponuję Wam kilka pozycji literackich idealnych do czytania na Walentynki  – bo opowiadają o różnych odcieniach miłości do drugiego człowieka. Zobaczcie </a:t>
            </a:r>
            <a:r>
              <a:rPr lang="pl-PL" dirty="0">
                <a:solidFill>
                  <a:schemeClr val="accent2">
                    <a:lumMod val="50000"/>
                  </a:schemeClr>
                </a:solidFill>
                <a:sym typeface="Wingdings" panose="05000000000000000000" pitchFamily="2" charset="2"/>
              </a:rPr>
              <a:t></a:t>
            </a:r>
            <a:r>
              <a:rPr lang="pl-PL" dirty="0">
                <a:solidFill>
                  <a:schemeClr val="accent2">
                    <a:lumMod val="50000"/>
                  </a:schemeClr>
                </a:solidFill>
              </a:rPr>
              <a:t> </a:t>
            </a:r>
            <a:endParaRPr lang="fr-FR" dirty="0">
              <a:solidFill>
                <a:schemeClr val="accent2">
                  <a:lumMod val="50000"/>
                </a:schemeClr>
              </a:solidFill>
            </a:endParaRPr>
          </a:p>
          <a:p>
            <a:pPr marL="0" indent="0" rtl="0">
              <a:buNone/>
            </a:pPr>
            <a:endParaRPr lang="fr-FR" dirty="0"/>
          </a:p>
          <a:p>
            <a:pPr marL="0" indent="0" rtl="0">
              <a:buNone/>
            </a:pPr>
            <a:endParaRPr lang="fr-FR" dirty="0"/>
          </a:p>
          <a:p>
            <a:pPr marL="0" indent="0" rtl="0">
              <a:buNone/>
            </a:pPr>
            <a:endParaRPr lang="fr-FR" dirty="0"/>
          </a:p>
          <a:p>
            <a:pPr marL="0" indent="0" rtl="0">
              <a:buNone/>
            </a:pPr>
            <a:endParaRPr lang="fr-FR" dirty="0"/>
          </a:p>
          <a:p>
            <a:pPr marL="0" indent="0" rtl="0">
              <a:buNone/>
            </a:pPr>
            <a:endParaRPr lang="fr-FR" dirty="0"/>
          </a:p>
        </p:txBody>
      </p:sp>
      <p:pic>
        <p:nvPicPr>
          <p:cNvPr id="2050" name="Picture 2" descr="Zakładka do książki ze sznureczkiem- Kocham czytać | Specially4u.pl -  Prezenty personalizowane">
            <a:extLst>
              <a:ext uri="{FF2B5EF4-FFF2-40B4-BE49-F238E27FC236}">
                <a16:creationId xmlns:a16="http://schemas.microsoft.com/office/drawing/2014/main" id="{CBB3CF6C-364A-CAA1-1B54-300E12C82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60"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rce Obrazy PNG, pobieranie 330000+ zasobów PNG z przezroczystym tłem">
            <a:extLst>
              <a:ext uri="{FF2B5EF4-FFF2-40B4-BE49-F238E27FC236}">
                <a16:creationId xmlns:a16="http://schemas.microsoft.com/office/drawing/2014/main" id="{1E2A0174-43DE-6D41-464A-00DB1EBF0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60" y="177281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548680"/>
            <a:ext cx="10157354" cy="1153120"/>
          </a:xfrm>
        </p:spPr>
        <p:txBody>
          <a:bodyPr rtlCol="0">
            <a:normAutofit fontScale="90000"/>
          </a:bodyPr>
          <a:lstStyle/>
          <a:p>
            <a:pPr rtl="0"/>
            <a:r>
              <a:rPr lang="pl-PL" dirty="0"/>
              <a:t>„Ania z Zielonego Wzgórza” – Lucy Maud Montgomery </a:t>
            </a:r>
            <a:endParaRPr lang="fr-FR" dirty="0"/>
          </a:p>
        </p:txBody>
      </p:sp>
      <p:sp>
        <p:nvSpPr>
          <p:cNvPr id="3" name="Espace réservé du contenu 2"/>
          <p:cNvSpPr>
            <a:spLocks noGrp="1"/>
          </p:cNvSpPr>
          <p:nvPr>
            <p:ph idx="1"/>
          </p:nvPr>
        </p:nvSpPr>
        <p:spPr>
          <a:xfrm>
            <a:off x="909837" y="1916832"/>
            <a:ext cx="5544615" cy="4941168"/>
          </a:xfrm>
        </p:spPr>
        <p:txBody>
          <a:bodyPr rtlCol="0">
            <a:normAutofit lnSpcReduction="10000"/>
          </a:bodyPr>
          <a:lstStyle/>
          <a:p>
            <a:pPr marL="0" indent="0" rtl="0">
              <a:buNone/>
            </a:pPr>
            <a:r>
              <a:rPr lang="pl-PL" dirty="0">
                <a:solidFill>
                  <a:schemeClr val="accent2">
                    <a:lumMod val="50000"/>
                  </a:schemeClr>
                </a:solidFill>
              </a:rPr>
              <a:t>Tej wspaniałej dziewczynki               o płomiennorudych włosach raczej nikomu nie trzeba przedstawiać! To Ania Shirley, sierota, która, pomimo trudnych początków, u Mateusza    i Maryli znajduje kochający dom. Oprócz opiekunów, na jej drodze staje również oddana przyjaciółka Diana, pierwsza nieśmiała miłość   o imieniu Gilbert i wiele innych przyjaznych osób, które towarzyszą jej w najrozmaitszych codziennych perypetiach. Wspaniała mieszanka śmiechu i łez gwarantowana </a:t>
            </a:r>
            <a:r>
              <a:rPr lang="pl-PL" dirty="0">
                <a:solidFill>
                  <a:schemeClr val="accent2">
                    <a:lumMod val="50000"/>
                  </a:schemeClr>
                </a:solidFill>
                <a:sym typeface="Wingdings" panose="05000000000000000000" pitchFamily="2" charset="2"/>
              </a:rPr>
              <a:t></a:t>
            </a:r>
            <a:r>
              <a:rPr lang="pl-PL" dirty="0">
                <a:solidFill>
                  <a:schemeClr val="accent2">
                    <a:lumMod val="50000"/>
                  </a:schemeClr>
                </a:solidFill>
              </a:rPr>
              <a:t> </a:t>
            </a:r>
            <a:br>
              <a:rPr lang="pl-PL" dirty="0">
                <a:solidFill>
                  <a:schemeClr val="accent2">
                    <a:lumMod val="50000"/>
                  </a:schemeClr>
                </a:solidFill>
              </a:rPr>
            </a:br>
            <a:endParaRPr lang="fr-FR" dirty="0">
              <a:solidFill>
                <a:schemeClr val="accent2">
                  <a:lumMod val="50000"/>
                </a:schemeClr>
              </a:solidFill>
            </a:endParaRPr>
          </a:p>
        </p:txBody>
      </p:sp>
      <p:pic>
        <p:nvPicPr>
          <p:cNvPr id="1026" name="Picture 2" descr="Ania z Zielonego Wzgórza">
            <a:extLst>
              <a:ext uri="{FF2B5EF4-FFF2-40B4-BE49-F238E27FC236}">
                <a16:creationId xmlns:a16="http://schemas.microsoft.com/office/drawing/2014/main" id="{AEDFA126-B179-F3A0-2F1D-67348D1E72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77" b="2984"/>
          <a:stretch/>
        </p:blipFill>
        <p:spPr bwMode="auto">
          <a:xfrm>
            <a:off x="7102524" y="1844824"/>
            <a:ext cx="31683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401A8-C72B-769D-BB67-16A94610CA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128F96-C024-76CA-CF18-AF234B427910}"/>
              </a:ext>
            </a:extLst>
          </p:cNvPr>
          <p:cNvSpPr>
            <a:spLocks noGrp="1"/>
          </p:cNvSpPr>
          <p:nvPr>
            <p:ph type="title"/>
          </p:nvPr>
        </p:nvSpPr>
        <p:spPr>
          <a:xfrm>
            <a:off x="1117309" y="548680"/>
            <a:ext cx="10157354" cy="1153120"/>
          </a:xfrm>
        </p:spPr>
        <p:txBody>
          <a:bodyPr rtlCol="0">
            <a:normAutofit fontScale="90000"/>
          </a:bodyPr>
          <a:lstStyle/>
          <a:p>
            <a:pPr rtl="0"/>
            <a:r>
              <a:rPr lang="pl-PL" dirty="0"/>
              <a:t>„Pajączek na rowerze” – Ewa Nowak </a:t>
            </a:r>
            <a:endParaRPr lang="fr-FR" dirty="0"/>
          </a:p>
        </p:txBody>
      </p:sp>
      <p:sp>
        <p:nvSpPr>
          <p:cNvPr id="3" name="Espace réservé du contenu 2">
            <a:extLst>
              <a:ext uri="{FF2B5EF4-FFF2-40B4-BE49-F238E27FC236}">
                <a16:creationId xmlns:a16="http://schemas.microsoft.com/office/drawing/2014/main" id="{882FAFA2-13DD-767F-3445-CE4642F47098}"/>
              </a:ext>
            </a:extLst>
          </p:cNvPr>
          <p:cNvSpPr>
            <a:spLocks noGrp="1"/>
          </p:cNvSpPr>
          <p:nvPr>
            <p:ph idx="1"/>
          </p:nvPr>
        </p:nvSpPr>
        <p:spPr>
          <a:xfrm>
            <a:off x="4870275" y="2564904"/>
            <a:ext cx="6404387" cy="3888432"/>
          </a:xfrm>
        </p:spPr>
        <p:txBody>
          <a:bodyPr rtlCol="0">
            <a:normAutofit fontScale="92500"/>
          </a:bodyPr>
          <a:lstStyle/>
          <a:p>
            <a:pPr marL="0" indent="0" rtl="0">
              <a:buNone/>
            </a:pPr>
            <a:r>
              <a:rPr lang="pl-PL" b="0" i="0" dirty="0">
                <a:solidFill>
                  <a:schemeClr val="accent2">
                    <a:lumMod val="50000"/>
                  </a:schemeClr>
                </a:solidFill>
                <a:effectLst/>
              </a:rPr>
              <a:t>To ciepła i pouczająca powieść, która pokazuje, co w życiu jest najważniejsze. Ola   i Łukasz - główni bohaterowie - to para dzieci, które mierzą się ze światem dorosłych, muszą też stawić czoła różnym sytuacjom     w szkole i na podwórku, problemom rodzinnym, zaskakującym zdarzeniom, wielu emocjom właściwym młodym ludziom. Jak sobie poradzą? Sprawdźcie!</a:t>
            </a:r>
          </a:p>
          <a:p>
            <a:pPr marL="0" indent="0" rtl="0">
              <a:buNone/>
            </a:pPr>
            <a:br>
              <a:rPr lang="pl-PL" dirty="0"/>
            </a:br>
            <a:endParaRPr lang="fr-FR" dirty="0"/>
          </a:p>
        </p:txBody>
      </p:sp>
      <p:pic>
        <p:nvPicPr>
          <p:cNvPr id="3074" name="Picture 2" descr="Pajączek na rowerze Nowak Ewa, Śliwińska Katarzyna">
            <a:extLst>
              <a:ext uri="{FF2B5EF4-FFF2-40B4-BE49-F238E27FC236}">
                <a16:creationId xmlns:a16="http://schemas.microsoft.com/office/drawing/2014/main" id="{486D81B9-9B99-99C6-7ECE-93185555F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892" y="2365067"/>
            <a:ext cx="264483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714CD5-E836-734E-1998-870EE7664940}"/>
              </a:ext>
            </a:extLst>
          </p:cNvPr>
          <p:cNvSpPr>
            <a:spLocks noGrp="1"/>
          </p:cNvSpPr>
          <p:nvPr>
            <p:ph type="title"/>
          </p:nvPr>
        </p:nvSpPr>
        <p:spPr/>
        <p:txBody>
          <a:bodyPr/>
          <a:lstStyle/>
          <a:p>
            <a:r>
              <a:rPr lang="pl-PL" dirty="0"/>
              <a:t>„Klasa pani Czajki” -  Małgorzata Karolina Piekarska</a:t>
            </a:r>
            <a:endParaRPr lang="fr-FR" dirty="0"/>
          </a:p>
        </p:txBody>
      </p:sp>
      <p:sp>
        <p:nvSpPr>
          <p:cNvPr id="3" name="Symbol zastępczy zawartości 2">
            <a:extLst>
              <a:ext uri="{FF2B5EF4-FFF2-40B4-BE49-F238E27FC236}">
                <a16:creationId xmlns:a16="http://schemas.microsoft.com/office/drawing/2014/main" id="{466F6389-259C-F33B-8F9E-B4010D7C9159}"/>
              </a:ext>
            </a:extLst>
          </p:cNvPr>
          <p:cNvSpPr>
            <a:spLocks noGrp="1"/>
          </p:cNvSpPr>
          <p:nvPr>
            <p:ph idx="1"/>
          </p:nvPr>
        </p:nvSpPr>
        <p:spPr>
          <a:xfrm>
            <a:off x="765821" y="1701800"/>
            <a:ext cx="6840760" cy="4762500"/>
          </a:xfrm>
        </p:spPr>
        <p:txBody>
          <a:bodyPr>
            <a:normAutofit fontScale="92500" lnSpcReduction="10000"/>
          </a:bodyPr>
          <a:lstStyle/>
          <a:p>
            <a:pPr marL="0" indent="0">
              <a:buNone/>
            </a:pPr>
            <a:r>
              <a:rPr lang="pl-PL" b="0" i="0" dirty="0">
                <a:solidFill>
                  <a:schemeClr val="accent2">
                    <a:lumMod val="50000"/>
                  </a:schemeClr>
                </a:solidFill>
                <a:effectLst/>
                <a:latin typeface="+mj-lt"/>
              </a:rPr>
              <a:t>Małgosia, Kamila, Maciek, Kaśka, Michał, Kinga rozpoczynają naukę w gimnazjum. Trafiają do klasy Barbary Czajki, surowej, ale sprawiedliwej polonistki. Jej uczniów różni wiele – zainteresowania, stan majątkowy, uroda, charakter i temperament. Będą musieli jednak znaleźć wspólny język, aby przetrwać trzy najbliższe lata…</a:t>
            </a:r>
            <a:br>
              <a:rPr lang="pl-PL" dirty="0">
                <a:solidFill>
                  <a:schemeClr val="accent2">
                    <a:lumMod val="50000"/>
                  </a:schemeClr>
                </a:solidFill>
                <a:latin typeface="+mj-lt"/>
              </a:rPr>
            </a:br>
            <a:r>
              <a:rPr lang="pl-PL" b="0" i="0" dirty="0">
                <a:solidFill>
                  <a:schemeClr val="accent2">
                    <a:lumMod val="50000"/>
                  </a:schemeClr>
                </a:solidFill>
                <a:effectLst/>
                <a:latin typeface="+mj-lt"/>
              </a:rPr>
              <a:t>Napisana wartkim, współczesnym językiem powieść o szkolnej codzienności i problemach każdego nastolatka: rodzących się pasjach, pierwszych zauroczeniach, walce z kompleksami i odrzuceniem, klasowych intrygach, miłosnych wyborach, przyjaźniach wystawianych na próbę. W tej książce naprawdę wiele się dzieje, a czytelnik nie ma szans na nudę. </a:t>
            </a:r>
            <a:endParaRPr lang="fr-FR" dirty="0">
              <a:solidFill>
                <a:schemeClr val="accent2">
                  <a:lumMod val="50000"/>
                </a:schemeClr>
              </a:solidFill>
              <a:latin typeface="+mj-lt"/>
            </a:endParaRPr>
          </a:p>
        </p:txBody>
      </p:sp>
      <p:pic>
        <p:nvPicPr>
          <p:cNvPr id="1026" name="Picture 2" descr="Klasa pani Czajki - Małgorzata Karolina Piekarska | Książka w  Lubimyczytac.pl - Opinie, oceny, ceny">
            <a:extLst>
              <a:ext uri="{FF2B5EF4-FFF2-40B4-BE49-F238E27FC236}">
                <a16:creationId xmlns:a16="http://schemas.microsoft.com/office/drawing/2014/main" id="{C45057D0-4AF4-F1D0-ACE3-0491C86B9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02"/>
          <a:stretch/>
        </p:blipFill>
        <p:spPr bwMode="auto">
          <a:xfrm>
            <a:off x="7903164" y="1473200"/>
            <a:ext cx="3168352"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pl-PL" dirty="0"/>
              <a:t>„Ten obcy” - Irena Jurgielewiczowa</a:t>
            </a:r>
            <a:endParaRPr lang="fr-FR" dirty="0"/>
          </a:p>
        </p:txBody>
      </p:sp>
      <p:sp>
        <p:nvSpPr>
          <p:cNvPr id="3" name="Espace réservé du contenu 2"/>
          <p:cNvSpPr>
            <a:spLocks noGrp="1"/>
          </p:cNvSpPr>
          <p:nvPr>
            <p:ph idx="1"/>
          </p:nvPr>
        </p:nvSpPr>
        <p:spPr>
          <a:xfrm>
            <a:off x="4582244" y="1701800"/>
            <a:ext cx="6692418" cy="4470400"/>
          </a:xfrm>
        </p:spPr>
        <p:txBody>
          <a:bodyPr rtlCol="0">
            <a:normAutofit fontScale="92500"/>
          </a:bodyPr>
          <a:lstStyle/>
          <a:p>
            <a:pPr marL="0" indent="0" rtl="0">
              <a:buNone/>
            </a:pPr>
            <a:r>
              <a:rPr lang="pl-PL" dirty="0">
                <a:solidFill>
                  <a:schemeClr val="accent2">
                    <a:lumMod val="50000"/>
                  </a:schemeClr>
                </a:solidFill>
                <a:latin typeface="+mj-lt"/>
              </a:rPr>
              <a:t>Podczas letnich wakacji g</a:t>
            </a:r>
            <a:r>
              <a:rPr lang="pl-PL" b="0" i="0" dirty="0">
                <a:solidFill>
                  <a:schemeClr val="accent2">
                    <a:lumMod val="50000"/>
                  </a:schemeClr>
                </a:solidFill>
                <a:effectLst/>
                <a:latin typeface="+mj-lt"/>
              </a:rPr>
              <a:t>rupka dzieci spędza wolny czas na wsi. Ich głównym miejscem spotkań jest wyspa.</a:t>
            </a:r>
            <a:br>
              <a:rPr lang="pl-PL" dirty="0">
                <a:solidFill>
                  <a:schemeClr val="accent2">
                    <a:lumMod val="50000"/>
                  </a:schemeClr>
                </a:solidFill>
                <a:latin typeface="+mj-lt"/>
              </a:rPr>
            </a:br>
            <a:r>
              <a:rPr lang="pl-PL" b="0" i="0" dirty="0">
                <a:solidFill>
                  <a:schemeClr val="accent2">
                    <a:lumMod val="50000"/>
                  </a:schemeClr>
                </a:solidFill>
                <a:effectLst/>
                <a:latin typeface="+mj-lt"/>
              </a:rPr>
              <a:t>Pewnego dnia na wyspie pojawia się tajemniczy gość, który nie bardzo chce powiedzieć, kim jest i dlaczego tutaj przybył.     Z każdą kolejną stroną coraz lepiej poznajemy Zenka. Początki relacji dzieciaków z </a:t>
            </a:r>
            <a:r>
              <a:rPr lang="pl-PL" dirty="0">
                <a:solidFill>
                  <a:schemeClr val="accent2">
                    <a:lumMod val="50000"/>
                  </a:schemeClr>
                </a:solidFill>
                <a:latin typeface="+mj-lt"/>
              </a:rPr>
              <a:t>chłopcem</a:t>
            </a:r>
            <a:r>
              <a:rPr lang="pl-PL" b="0" i="0" dirty="0">
                <a:solidFill>
                  <a:schemeClr val="accent2">
                    <a:lumMod val="50000"/>
                  </a:schemeClr>
                </a:solidFill>
                <a:effectLst/>
                <a:latin typeface="+mj-lt"/>
              </a:rPr>
              <a:t> są trudne, lecz z czasem zaczyna rozwijać się między nimi przyjaźń, a potem nawet coś więcej. Książka uświadamia nam, jak wielka jest siła przyjaźni, a także - jak ważne są relacje rodziców z dziećmi. </a:t>
            </a:r>
            <a:endParaRPr lang="fr-FR" dirty="0">
              <a:solidFill>
                <a:schemeClr val="accent2">
                  <a:lumMod val="50000"/>
                </a:schemeClr>
              </a:solidFill>
              <a:latin typeface="+mj-lt"/>
            </a:endParaRPr>
          </a:p>
        </p:txBody>
      </p:sp>
      <p:pic>
        <p:nvPicPr>
          <p:cNvPr id="2052" name="Picture 4" descr="Ten obcy Jurgielewiczowa Irena">
            <a:extLst>
              <a:ext uri="{FF2B5EF4-FFF2-40B4-BE49-F238E27FC236}">
                <a16:creationId xmlns:a16="http://schemas.microsoft.com/office/drawing/2014/main" id="{DE6F268E-CD8A-5D40-B45A-9E21BAAD9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09" y="1728616"/>
            <a:ext cx="2952328" cy="426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FC2E16-2A7C-F614-49F1-920AD68CC79F}"/>
              </a:ext>
            </a:extLst>
          </p:cNvPr>
          <p:cNvSpPr>
            <a:spLocks noGrp="1"/>
          </p:cNvSpPr>
          <p:nvPr>
            <p:ph type="title"/>
          </p:nvPr>
        </p:nvSpPr>
        <p:spPr/>
        <p:txBody>
          <a:bodyPr/>
          <a:lstStyle/>
          <a:p>
            <a:r>
              <a:rPr lang="pl-PL" dirty="0"/>
              <a:t>„Kilka miesięcy, całe życie” – Ewa Nowacka</a:t>
            </a:r>
            <a:endParaRPr lang="fr-FR" dirty="0"/>
          </a:p>
        </p:txBody>
      </p:sp>
      <p:sp>
        <p:nvSpPr>
          <p:cNvPr id="3" name="Symbol zastępczy zawartości 2">
            <a:extLst>
              <a:ext uri="{FF2B5EF4-FFF2-40B4-BE49-F238E27FC236}">
                <a16:creationId xmlns:a16="http://schemas.microsoft.com/office/drawing/2014/main" id="{266D3103-D1E7-5CA5-9452-5D90C8C2B518}"/>
              </a:ext>
            </a:extLst>
          </p:cNvPr>
          <p:cNvSpPr>
            <a:spLocks noGrp="1"/>
          </p:cNvSpPr>
          <p:nvPr>
            <p:ph idx="1"/>
          </p:nvPr>
        </p:nvSpPr>
        <p:spPr>
          <a:xfrm>
            <a:off x="1117309" y="1701800"/>
            <a:ext cx="6057223" cy="4895552"/>
          </a:xfrm>
        </p:spPr>
        <p:txBody>
          <a:bodyPr>
            <a:normAutofit fontScale="85000" lnSpcReduction="10000"/>
          </a:bodyPr>
          <a:lstStyle/>
          <a:p>
            <a:pPr marL="0" indent="0">
              <a:buNone/>
            </a:pPr>
            <a:r>
              <a:rPr lang="pl-PL" b="0" i="0" dirty="0">
                <a:solidFill>
                  <a:schemeClr val="accent2">
                    <a:lumMod val="50000"/>
                  </a:schemeClr>
                </a:solidFill>
                <a:effectLst/>
                <a:latin typeface="+mj-lt"/>
              </a:rPr>
              <a:t>Bohaterem książki jest trzynastoletni Piotrek, który jak co roku przyjeżdża na wakacyjny wypoczynek do dziadka na wieś niedaleko Warszawy. Dziadek zawsze mu tłumaczy, dlaczego coś jest tak, a nie inaczej. Pozwala </a:t>
            </a:r>
            <a:r>
              <a:rPr lang="pl-PL" dirty="0">
                <a:solidFill>
                  <a:schemeClr val="accent2">
                    <a:lumMod val="50000"/>
                  </a:schemeClr>
                </a:solidFill>
                <a:latin typeface="+mj-lt"/>
              </a:rPr>
              <a:t>wnukowi</a:t>
            </a:r>
            <a:r>
              <a:rPr lang="pl-PL" b="0" i="0" dirty="0">
                <a:solidFill>
                  <a:schemeClr val="accent2">
                    <a:lumMod val="50000"/>
                  </a:schemeClr>
                </a:solidFill>
                <a:effectLst/>
                <a:latin typeface="+mj-lt"/>
              </a:rPr>
              <a:t> mieć własne zdanie, inaczej, niż jego rodzice, którzy taktują go jak dziecko i zawsze mają swoje racje. Na początku </a:t>
            </a:r>
            <a:r>
              <a:rPr lang="pl-PL" dirty="0">
                <a:solidFill>
                  <a:schemeClr val="accent2">
                    <a:lumMod val="50000"/>
                  </a:schemeClr>
                </a:solidFill>
                <a:latin typeface="+mj-lt"/>
              </a:rPr>
              <a:t>wy</a:t>
            </a:r>
            <a:r>
              <a:rPr lang="pl-PL" b="0" i="0" dirty="0">
                <a:solidFill>
                  <a:schemeClr val="accent2">
                    <a:lumMod val="50000"/>
                  </a:schemeClr>
                </a:solidFill>
                <a:effectLst/>
                <a:latin typeface="+mj-lt"/>
              </a:rPr>
              <a:t>daje się, że te wakacje będą takie same, jak wszystkie poprzednie. Piotrek, jak co roku, chodzi popływać z kolegami, wymienia się z nimi znaczkami, jeździ na rowerze i robi wycieczki ze starym psem dziadka. Ale nagle wiele się zmienia – chłopiec odkrywa zainteresowanie Elką, którą dotąd nazywał Marchewką. Teraz uważa ją za złotowłosą i walczy o jej względy   z jednym z kolegów… Sprawdźcie koniecznie, co z tego wyniknie!</a:t>
            </a:r>
            <a:endParaRPr lang="fr-FR" dirty="0">
              <a:solidFill>
                <a:schemeClr val="accent2">
                  <a:lumMod val="50000"/>
                </a:schemeClr>
              </a:solidFill>
              <a:latin typeface="+mj-lt"/>
            </a:endParaRPr>
          </a:p>
        </p:txBody>
      </p:sp>
      <p:pic>
        <p:nvPicPr>
          <p:cNvPr id="3074" name="Picture 2" descr="Kilka miesięcy całe życie (Ewa Nowacka) książka w księgarni TaniaKsiazka.pl">
            <a:extLst>
              <a:ext uri="{FF2B5EF4-FFF2-40B4-BE49-F238E27FC236}">
                <a16:creationId xmlns:a16="http://schemas.microsoft.com/office/drawing/2014/main" id="{7A0038A1-B30D-B483-87E3-098086481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82" r="15539"/>
          <a:stretch/>
        </p:blipFill>
        <p:spPr bwMode="auto">
          <a:xfrm>
            <a:off x="7678588" y="1916832"/>
            <a:ext cx="2952328"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68C02C-D2D3-71F5-8C0A-A32A66E731D0}"/>
              </a:ext>
            </a:extLst>
          </p:cNvPr>
          <p:cNvSpPr>
            <a:spLocks noGrp="1"/>
          </p:cNvSpPr>
          <p:nvPr>
            <p:ph type="title"/>
          </p:nvPr>
        </p:nvSpPr>
        <p:spPr/>
        <p:txBody>
          <a:bodyPr/>
          <a:lstStyle/>
          <a:p>
            <a:r>
              <a:rPr lang="pl-PL" dirty="0"/>
              <a:t>„Beethoven i dżinsy” – Krystyna Siesicka</a:t>
            </a:r>
            <a:endParaRPr lang="fr-FR" dirty="0"/>
          </a:p>
        </p:txBody>
      </p:sp>
      <p:sp>
        <p:nvSpPr>
          <p:cNvPr id="3" name="Symbol zastępczy zawartości 2">
            <a:extLst>
              <a:ext uri="{FF2B5EF4-FFF2-40B4-BE49-F238E27FC236}">
                <a16:creationId xmlns:a16="http://schemas.microsoft.com/office/drawing/2014/main" id="{01ACD477-896A-E248-9AA4-55D3781DB317}"/>
              </a:ext>
            </a:extLst>
          </p:cNvPr>
          <p:cNvSpPr>
            <a:spLocks noGrp="1"/>
          </p:cNvSpPr>
          <p:nvPr>
            <p:ph idx="1"/>
          </p:nvPr>
        </p:nvSpPr>
        <p:spPr>
          <a:xfrm>
            <a:off x="4006180" y="1473200"/>
            <a:ext cx="7268482" cy="5196160"/>
          </a:xfrm>
        </p:spPr>
        <p:txBody>
          <a:bodyPr>
            <a:normAutofit lnSpcReduction="10000"/>
          </a:bodyPr>
          <a:lstStyle/>
          <a:p>
            <a:pPr marL="0" indent="0">
              <a:buNone/>
            </a:pPr>
            <a:r>
              <a:rPr lang="pl-PL" b="0" i="0" dirty="0">
                <a:solidFill>
                  <a:schemeClr val="accent2">
                    <a:lumMod val="50000"/>
                  </a:schemeClr>
                </a:solidFill>
                <a:effectLst/>
                <a:latin typeface="+mj-lt"/>
              </a:rPr>
              <a:t>Jak w wielu swoich książkach, także i w tej powieści autorka pokazuje w bardzo zwyczajny, a zarazem wciągający sposób codziennie życie polskiej rodziny: rodziców         i dwójki nastoletnich dzieci. Miśce i Alkowi towarzyszymy w ich miłościach, przyjaźni, problemach w szkole.</a:t>
            </a:r>
            <a:br>
              <a:rPr lang="pl-PL" dirty="0">
                <a:solidFill>
                  <a:schemeClr val="accent2">
                    <a:lumMod val="50000"/>
                  </a:schemeClr>
                </a:solidFill>
                <a:latin typeface="+mj-lt"/>
              </a:rPr>
            </a:br>
            <a:r>
              <a:rPr lang="pl-PL" dirty="0">
                <a:solidFill>
                  <a:schemeClr val="accent2">
                    <a:lumMod val="50000"/>
                  </a:schemeClr>
                </a:solidFill>
                <a:latin typeface="+mj-lt"/>
              </a:rPr>
              <a:t>Bardzo ciekawym i nieoczywistym wątkiem jest poruszający </a:t>
            </a:r>
            <a:r>
              <a:rPr lang="pl-PL" b="0" i="0" dirty="0">
                <a:solidFill>
                  <a:schemeClr val="accent2">
                    <a:lumMod val="50000"/>
                  </a:schemeClr>
                </a:solidFill>
                <a:effectLst/>
                <a:latin typeface="+mj-lt"/>
              </a:rPr>
              <a:t>motyw nastoletniej miłości do osoby praktycznie niewidomej, który rodzi wiele nieporozumień między córką a jej matką.        W tej książce Krystyna Siesicka tradycyjnie wciąga nas bez reszty w świat swoich bohaterów sprawiając, że mamy nieodpartą ochotę przenieść się do ich czasów.</a:t>
            </a:r>
            <a:br>
              <a:rPr lang="pl-PL" dirty="0">
                <a:solidFill>
                  <a:schemeClr val="accent2">
                    <a:lumMod val="50000"/>
                  </a:schemeClr>
                </a:solidFill>
                <a:latin typeface="+mj-lt"/>
              </a:rPr>
            </a:br>
            <a:endParaRPr lang="fr-FR" dirty="0">
              <a:solidFill>
                <a:schemeClr val="accent2">
                  <a:lumMod val="50000"/>
                </a:schemeClr>
              </a:solidFill>
              <a:latin typeface="+mj-lt"/>
            </a:endParaRPr>
          </a:p>
        </p:txBody>
      </p:sp>
      <p:pic>
        <p:nvPicPr>
          <p:cNvPr id="5122" name="Picture 2" descr="Beethoven i dżinsy - Siesicka Krystyna | Książka w Sklepie EMPIK.COM">
            <a:extLst>
              <a:ext uri="{FF2B5EF4-FFF2-40B4-BE49-F238E27FC236}">
                <a16:creationId xmlns:a16="http://schemas.microsoft.com/office/drawing/2014/main" id="{B8499C67-2FE7-98DF-20BF-CEA457298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09" y="1916832"/>
            <a:ext cx="250773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6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54AE86-74FC-1663-E65B-55322F2BFE51}"/>
              </a:ext>
            </a:extLst>
          </p:cNvPr>
          <p:cNvSpPr>
            <a:spLocks noGrp="1"/>
          </p:cNvSpPr>
          <p:nvPr>
            <p:ph type="title"/>
          </p:nvPr>
        </p:nvSpPr>
        <p:spPr/>
        <p:txBody>
          <a:bodyPr>
            <a:normAutofit fontScale="90000"/>
          </a:bodyPr>
          <a:lstStyle/>
          <a:p>
            <a:r>
              <a:rPr lang="pl-PL" dirty="0"/>
              <a:t>„Hej, Jędrek! Kłopoty z dziewczynami?” – Rafał Skarżycki i Tomasz Lew Leśniak </a:t>
            </a:r>
            <a:endParaRPr lang="fr-FR" dirty="0"/>
          </a:p>
        </p:txBody>
      </p:sp>
      <p:sp>
        <p:nvSpPr>
          <p:cNvPr id="3" name="Symbol zastępczy zawartości 2">
            <a:extLst>
              <a:ext uri="{FF2B5EF4-FFF2-40B4-BE49-F238E27FC236}">
                <a16:creationId xmlns:a16="http://schemas.microsoft.com/office/drawing/2014/main" id="{4751025A-6599-836C-296B-06688D99C787}"/>
              </a:ext>
            </a:extLst>
          </p:cNvPr>
          <p:cNvSpPr>
            <a:spLocks noGrp="1"/>
          </p:cNvSpPr>
          <p:nvPr>
            <p:ph idx="1"/>
          </p:nvPr>
        </p:nvSpPr>
        <p:spPr>
          <a:xfrm>
            <a:off x="1117309" y="1701800"/>
            <a:ext cx="6993327" cy="4470400"/>
          </a:xfrm>
        </p:spPr>
        <p:txBody>
          <a:bodyPr>
            <a:normAutofit fontScale="92500" lnSpcReduction="20000"/>
          </a:bodyPr>
          <a:lstStyle/>
          <a:p>
            <a:pPr marL="0" indent="0">
              <a:buNone/>
            </a:pPr>
            <a:r>
              <a:rPr lang="pl-PL" b="0" i="0" dirty="0">
                <a:solidFill>
                  <a:schemeClr val="accent2">
                    <a:lumMod val="50000"/>
                  </a:schemeClr>
                </a:solidFill>
                <a:effectLst/>
                <a:latin typeface="+mj-lt"/>
              </a:rPr>
              <a:t>Dziesięć lat to najlepszy wiek na przygodę! Przynajmniej według Jędrka i jego kumpli: Witka, Grubego i Karoli. A ponieważ z podziwu godną łatwością pakują się w tarapaty, na brak atrakcji nikt nie może narzekać.</a:t>
            </a:r>
            <a:br>
              <a:rPr lang="pl-PL" dirty="0">
                <a:solidFill>
                  <a:schemeClr val="accent2">
                    <a:lumMod val="50000"/>
                  </a:schemeClr>
                </a:solidFill>
                <a:latin typeface="+mj-lt"/>
              </a:rPr>
            </a:br>
            <a:r>
              <a:rPr lang="pl-PL" b="0" i="0" dirty="0">
                <a:solidFill>
                  <a:schemeClr val="accent2">
                    <a:lumMod val="50000"/>
                  </a:schemeClr>
                </a:solidFill>
                <a:effectLst/>
                <a:latin typeface="+mj-lt"/>
              </a:rPr>
              <a:t>Niespodziewany przyjazd uczniów z Włoch tuż przed zabawą karnawałową elektryzuje całą szkołę. Wśród gości są piękna Sofia i prawdziwy pożeracz serc Paolo. Amor nie zamierza próżnować – jego strzały będą siać spustoszenie w otoczeniu Jędrka. Trafiona zostanie nawet siostra.</a:t>
            </a:r>
            <a:br>
              <a:rPr lang="pl-PL" dirty="0">
                <a:solidFill>
                  <a:schemeClr val="accent2">
                    <a:lumMod val="50000"/>
                  </a:schemeClr>
                </a:solidFill>
                <a:latin typeface="+mj-lt"/>
              </a:rPr>
            </a:br>
            <a:r>
              <a:rPr lang="pl-PL" b="0" i="0" dirty="0">
                <a:solidFill>
                  <a:schemeClr val="accent2">
                    <a:lumMod val="50000"/>
                  </a:schemeClr>
                </a:solidFill>
                <a:effectLst/>
                <a:latin typeface="+mj-lt"/>
              </a:rPr>
              <a:t>Czy sprawdzi się powiedzenie, że w miłości, jak na wojnie, wszystkie chwyty są dozwolone?</a:t>
            </a:r>
            <a:br>
              <a:rPr lang="pl-PL" dirty="0">
                <a:solidFill>
                  <a:schemeClr val="accent2">
                    <a:lumMod val="50000"/>
                  </a:schemeClr>
                </a:solidFill>
                <a:latin typeface="+mj-lt"/>
              </a:rPr>
            </a:br>
            <a:r>
              <a:rPr lang="pl-PL" dirty="0">
                <a:solidFill>
                  <a:schemeClr val="accent2">
                    <a:lumMod val="50000"/>
                  </a:schemeClr>
                </a:solidFill>
                <a:latin typeface="+mj-lt"/>
              </a:rPr>
              <a:t>Jeśli szukasz</a:t>
            </a:r>
            <a:r>
              <a:rPr lang="pl-PL" b="0" i="0" dirty="0">
                <a:solidFill>
                  <a:schemeClr val="accent2">
                    <a:lumMod val="50000"/>
                  </a:schemeClr>
                </a:solidFill>
                <a:effectLst/>
                <a:latin typeface="+mj-lt"/>
              </a:rPr>
              <a:t> wciągającej akcji, nieszablonowych bohaterów i szalonego humoru, ta pozycja jest dla Ciebie!</a:t>
            </a:r>
            <a:endParaRPr lang="fr-FR" dirty="0">
              <a:solidFill>
                <a:schemeClr val="accent2">
                  <a:lumMod val="50000"/>
                </a:schemeClr>
              </a:solidFill>
              <a:latin typeface="+mj-lt"/>
            </a:endParaRPr>
          </a:p>
        </p:txBody>
      </p:sp>
      <p:pic>
        <p:nvPicPr>
          <p:cNvPr id="6146" name="Picture 2">
            <a:extLst>
              <a:ext uri="{FF2B5EF4-FFF2-40B4-BE49-F238E27FC236}">
                <a16:creationId xmlns:a16="http://schemas.microsoft.com/office/drawing/2014/main" id="{92147B48-B2F6-76EB-BB77-5D0D409EB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349" y="1844824"/>
            <a:ext cx="2834232" cy="402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ésentation de rentrée scolair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73_TF03460615" id="{0B08A1AA-654D-443D-A857-F8AC00856478}" vid="{690A1BFA-C87C-45F2-A9DE-12E2DD60D9D8}"/>
    </a:ext>
  </a:extLst>
</a:theme>
</file>

<file path=ppt/theme/theme2.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de rentrée scolaire</Template>
  <TotalTime>226</TotalTime>
  <Words>1504</Words>
  <Application>Microsoft Office PowerPoint</Application>
  <PresentationFormat>Niestandardowy</PresentationFormat>
  <Paragraphs>49</Paragraphs>
  <Slides>15</Slides>
  <Notes>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Century Gothic</vt:lpstr>
      <vt:lpstr>Wingdings</vt:lpstr>
      <vt:lpstr>Présentation de rentrée scolaire</vt:lpstr>
      <vt:lpstr>Zakochaj się…        w czytaniu!</vt:lpstr>
      <vt:lpstr>Kochani!</vt:lpstr>
      <vt:lpstr>„Ania z Zielonego Wzgórza” – Lucy Maud Montgomery </vt:lpstr>
      <vt:lpstr>„Pajączek na rowerze” – Ewa Nowak </vt:lpstr>
      <vt:lpstr>„Klasa pani Czajki” -  Małgorzata Karolina Piekarska</vt:lpstr>
      <vt:lpstr>„Ten obcy” - Irena Jurgielewiczowa</vt:lpstr>
      <vt:lpstr>„Kilka miesięcy, całe życie” – Ewa Nowacka</vt:lpstr>
      <vt:lpstr>„Beethoven i dżinsy” – Krystyna Siesicka</vt:lpstr>
      <vt:lpstr>„Hej, Jędrek! Kłopoty z dziewczynami?” – Rafał Skarżycki i Tomasz Lew Leśniak </vt:lpstr>
      <vt:lpstr>„Agaton-Gagaton” - Marta Fox</vt:lpstr>
      <vt:lpstr>„Kołowrotek” – Halina Snopkiewicz</vt:lpstr>
      <vt:lpstr>„Nowy mąż dla mamy” – Christine Nöstlinger</vt:lpstr>
      <vt:lpstr>„Paulina w orbicie kotów” – Marta Fox</vt:lpstr>
      <vt:lpstr>„Trzynastka na karku” – Katarzyna Majgier</vt:lpstr>
      <vt:lpstr>Jak widzicie, miłość pod każdą postacią jest motywem wielu książek nie tylko dla dorosłych, ale również dla młodszych czytelników. Każdy z zaproponowanych przeze mnie tytułów znajdziecie w naszej szkolnej bibliotece. Polecam serdecznie ich lekturę nie tylko zakochanym, ale wszystkim, których ciekawi nastoletni świat oraz radości, smutki         i cały wachlarz innych uczuć, których doświadczają Wasi rówieśnicy.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Zakochaj się…        w czytaniu!</dc:title>
  <dc:creator>Hanna Włosek</dc:creator>
  <cp:lastModifiedBy>Hanna Włosek</cp:lastModifiedBy>
  <cp:revision>36</cp:revision>
  <dcterms:created xsi:type="dcterms:W3CDTF">2024-02-13T06:00:43Z</dcterms:created>
  <dcterms:modified xsi:type="dcterms:W3CDTF">2024-02-13T19:49:53Z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